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1101" r:id="rId4"/>
    <p:sldId id="258" r:id="rId5"/>
    <p:sldId id="259" r:id="rId6"/>
    <p:sldId id="947" r:id="rId7"/>
    <p:sldId id="948" r:id="rId8"/>
    <p:sldId id="950" r:id="rId9"/>
    <p:sldId id="260" r:id="rId10"/>
    <p:sldId id="1106" r:id="rId11"/>
    <p:sldId id="1098" r:id="rId12"/>
    <p:sldId id="1099" r:id="rId13"/>
    <p:sldId id="273" r:id="rId14"/>
    <p:sldId id="1001" r:id="rId15"/>
    <p:sldId id="1103" r:id="rId16"/>
    <p:sldId id="264" r:id="rId17"/>
    <p:sldId id="265" r:id="rId18"/>
    <p:sldId id="266" r:id="rId19"/>
    <p:sldId id="267" r:id="rId20"/>
    <p:sldId id="269" r:id="rId21"/>
    <p:sldId id="270" r:id="rId22"/>
    <p:sldId id="1105" r:id="rId23"/>
    <p:sldId id="863" r:id="rId24"/>
    <p:sldId id="868" r:id="rId25"/>
    <p:sldId id="271" r:id="rId26"/>
    <p:sldId id="272" r:id="rId27"/>
  </p:sldIdLst>
  <p:sldSz cx="12192000" cy="6858000"/>
  <p:notesSz cx="10020300" cy="68881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FF"/>
    <a:srgbClr val="FFF5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0" d="100"/>
          <a:sy n="80" d="100"/>
        </p:scale>
        <p:origin x="60" y="1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42131"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5851" y="0"/>
            <a:ext cx="4342131" cy="345604"/>
          </a:xfrm>
          <a:prstGeom prst="rect">
            <a:avLst/>
          </a:prstGeom>
        </p:spPr>
        <p:txBody>
          <a:bodyPr vert="horz" lIns="96616" tIns="48308" rIns="96616" bIns="48308" rtlCol="0"/>
          <a:lstStyle>
            <a:lvl1pPr algn="r">
              <a:defRPr sz="1300"/>
            </a:lvl1pPr>
          </a:lstStyle>
          <a:p>
            <a:fld id="{28132AB6-8690-4E1C-ACB6-5CA598927884}" type="datetimeFigureOut">
              <a:rPr kumimoji="1" lang="ja-JP" altLang="en-US" smtClean="0"/>
              <a:t>2023/3/9</a:t>
            </a:fld>
            <a:endParaRPr kumimoji="1" lang="ja-JP" altLang="en-US"/>
          </a:p>
        </p:txBody>
      </p:sp>
      <p:sp>
        <p:nvSpPr>
          <p:cNvPr id="4" name="スライド イメージ プレースホルダー 3"/>
          <p:cNvSpPr>
            <a:spLocks noGrp="1" noRot="1" noChangeAspect="1"/>
          </p:cNvSpPr>
          <p:nvPr>
            <p:ph type="sldImg" idx="2"/>
          </p:nvPr>
        </p:nvSpPr>
        <p:spPr>
          <a:xfrm>
            <a:off x="2943225" y="860425"/>
            <a:ext cx="4133850"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2031" y="3314929"/>
            <a:ext cx="8016239" cy="2712214"/>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0"/>
            <a:ext cx="4342131" cy="34560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5851" y="6542560"/>
            <a:ext cx="4342131" cy="345604"/>
          </a:xfrm>
          <a:prstGeom prst="rect">
            <a:avLst/>
          </a:prstGeom>
        </p:spPr>
        <p:txBody>
          <a:bodyPr vert="horz" lIns="96616" tIns="48308" rIns="96616" bIns="48308" rtlCol="0" anchor="b"/>
          <a:lstStyle>
            <a:lvl1pPr algn="r">
              <a:defRPr sz="1300"/>
            </a:lvl1pPr>
          </a:lstStyle>
          <a:p>
            <a:fld id="{3983C927-61A4-46A4-A4D2-0D45632EDAD2}" type="slidenum">
              <a:rPr kumimoji="1" lang="ja-JP" altLang="en-US" smtClean="0"/>
              <a:t>‹#›</a:t>
            </a:fld>
            <a:endParaRPr kumimoji="1" lang="ja-JP" altLang="en-US"/>
          </a:p>
        </p:txBody>
      </p:sp>
    </p:spTree>
    <p:extLst>
      <p:ext uri="{BB962C8B-B14F-4D97-AF65-F5344CB8AC3E}">
        <p14:creationId xmlns:p14="http://schemas.microsoft.com/office/powerpoint/2010/main" val="27696597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65B669-6D92-40D6-A0F1-96E3A8F86E04}" type="slidenum">
              <a:rPr kumimoji="1" lang="ja-JP" altLang="en-US" smtClean="0"/>
              <a:t>6</a:t>
            </a:fld>
            <a:endParaRPr kumimoji="1" lang="ja-JP" altLang="en-US" dirty="0"/>
          </a:p>
        </p:txBody>
      </p:sp>
      <p:sp>
        <p:nvSpPr>
          <p:cNvPr id="5" name="ヘッダー プレースホルダー 4">
            <a:extLst>
              <a:ext uri="{FF2B5EF4-FFF2-40B4-BE49-F238E27FC236}">
                <a16:creationId xmlns:a16="http://schemas.microsoft.com/office/drawing/2014/main" id="{F431AE7F-2213-4C1A-A1C2-A62F92E65BDA}"/>
              </a:ext>
            </a:extLst>
          </p:cNvPr>
          <p:cNvSpPr>
            <a:spLocks noGrp="1"/>
          </p:cNvSpPr>
          <p:nvPr>
            <p:ph type="hdr" sz="quarter" idx="11"/>
          </p:nvPr>
        </p:nvSpPr>
        <p:spPr/>
        <p:txBody>
          <a:bodyPr/>
          <a:lstStyle/>
          <a:p>
            <a:r>
              <a:rPr kumimoji="1" lang="en-US" altLang="ja-JP"/>
              <a:t>20190207</a:t>
            </a:r>
            <a:r>
              <a:rPr kumimoji="1" lang="ja-JP" altLang="en-US"/>
              <a:t>神奈川県医師会在宅医療トレーニングセンター多職種連携　在宅療養における薬剤師の役割・横須賀市薬剤師会在宅支援薬局ネットワーク</a:t>
            </a:r>
          </a:p>
        </p:txBody>
      </p:sp>
      <p:sp>
        <p:nvSpPr>
          <p:cNvPr id="6" name="日付プレースホルダー 5">
            <a:extLst>
              <a:ext uri="{FF2B5EF4-FFF2-40B4-BE49-F238E27FC236}">
                <a16:creationId xmlns:a16="http://schemas.microsoft.com/office/drawing/2014/main" id="{E37205D1-2DAE-4098-8334-0C4D809FFCD8}"/>
              </a:ext>
            </a:extLst>
          </p:cNvPr>
          <p:cNvSpPr>
            <a:spLocks noGrp="1"/>
          </p:cNvSpPr>
          <p:nvPr>
            <p:ph type="dt" idx="12"/>
          </p:nvPr>
        </p:nvSpPr>
        <p:spPr/>
        <p:txBody>
          <a:bodyPr/>
          <a:lstStyle/>
          <a:p>
            <a:fld id="{230F9393-B102-42E0-9019-05DE4179841C}" type="datetime1">
              <a:rPr kumimoji="1" lang="ja-JP" altLang="en-US" smtClean="0"/>
              <a:t>2023/3/9</a:t>
            </a:fld>
            <a:endParaRPr kumimoji="1" lang="ja-JP" altLang="en-US"/>
          </a:p>
        </p:txBody>
      </p:sp>
    </p:spTree>
    <p:extLst>
      <p:ext uri="{BB962C8B-B14F-4D97-AF65-F5344CB8AC3E}">
        <p14:creationId xmlns:p14="http://schemas.microsoft.com/office/powerpoint/2010/main" val="2494513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65B669-6D92-40D6-A0F1-96E3A8F86E04}" type="slidenum">
              <a:rPr kumimoji="1" lang="ja-JP" altLang="en-US" smtClean="0"/>
              <a:t>7</a:t>
            </a:fld>
            <a:endParaRPr kumimoji="1" lang="ja-JP" altLang="en-US" dirty="0"/>
          </a:p>
        </p:txBody>
      </p:sp>
      <p:sp>
        <p:nvSpPr>
          <p:cNvPr id="5" name="ヘッダー プレースホルダー 4">
            <a:extLst>
              <a:ext uri="{FF2B5EF4-FFF2-40B4-BE49-F238E27FC236}">
                <a16:creationId xmlns:a16="http://schemas.microsoft.com/office/drawing/2014/main" id="{FF198DCB-DEC0-4A11-A61D-A5E63D43E98B}"/>
              </a:ext>
            </a:extLst>
          </p:cNvPr>
          <p:cNvSpPr>
            <a:spLocks noGrp="1"/>
          </p:cNvSpPr>
          <p:nvPr>
            <p:ph type="hdr" sz="quarter" idx="11"/>
          </p:nvPr>
        </p:nvSpPr>
        <p:spPr/>
        <p:txBody>
          <a:bodyPr/>
          <a:lstStyle/>
          <a:p>
            <a:r>
              <a:rPr kumimoji="1" lang="en-US" altLang="ja-JP"/>
              <a:t>20190207</a:t>
            </a:r>
            <a:r>
              <a:rPr kumimoji="1" lang="ja-JP" altLang="en-US"/>
              <a:t>神奈川県医師会在宅医療トレーニングセンター多職種連携　在宅療養における薬剤師の役割・横須賀市薬剤師会在宅支援薬局ネットワーク</a:t>
            </a:r>
          </a:p>
        </p:txBody>
      </p:sp>
      <p:sp>
        <p:nvSpPr>
          <p:cNvPr id="6" name="日付プレースホルダー 5">
            <a:extLst>
              <a:ext uri="{FF2B5EF4-FFF2-40B4-BE49-F238E27FC236}">
                <a16:creationId xmlns:a16="http://schemas.microsoft.com/office/drawing/2014/main" id="{0C262396-4B1E-4B56-AF40-F2EB83F47EF7}"/>
              </a:ext>
            </a:extLst>
          </p:cNvPr>
          <p:cNvSpPr>
            <a:spLocks noGrp="1"/>
          </p:cNvSpPr>
          <p:nvPr>
            <p:ph type="dt" idx="12"/>
          </p:nvPr>
        </p:nvSpPr>
        <p:spPr/>
        <p:txBody>
          <a:bodyPr/>
          <a:lstStyle/>
          <a:p>
            <a:fld id="{09A9DBB9-A9F4-4B33-BA05-B37C72211C55}" type="datetime1">
              <a:rPr kumimoji="1" lang="ja-JP" altLang="en-US" smtClean="0"/>
              <a:t>2023/3/9</a:t>
            </a:fld>
            <a:endParaRPr kumimoji="1" lang="ja-JP" altLang="en-US"/>
          </a:p>
        </p:txBody>
      </p:sp>
    </p:spTree>
    <p:extLst>
      <p:ext uri="{BB962C8B-B14F-4D97-AF65-F5344CB8AC3E}">
        <p14:creationId xmlns:p14="http://schemas.microsoft.com/office/powerpoint/2010/main" val="3074115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139408">
              <a:defRPr/>
            </a:pPr>
            <a:r>
              <a:rPr kumimoji="1" lang="ja-JP" altLang="en-US" dirty="0"/>
              <a:t>抄録に載せたものを踏襲するためメモ</a:t>
            </a:r>
            <a:endParaRPr kumimoji="1" lang="en-US" altLang="ja-JP" dirty="0"/>
          </a:p>
          <a:p>
            <a:pPr defTabSz="1139408">
              <a:defRPr/>
            </a:pPr>
            <a:endParaRPr kumimoji="1" lang="en-US" altLang="ja-JP" dirty="0"/>
          </a:p>
          <a:p>
            <a:pPr defTabSz="1139408">
              <a:defRPr/>
            </a:pPr>
            <a:r>
              <a:rPr kumimoji="1" lang="en-US" altLang="ja-JP" dirty="0"/>
              <a:t>【</a:t>
            </a:r>
            <a:r>
              <a:rPr kumimoji="1" lang="ja-JP" altLang="en-US" dirty="0"/>
              <a:t>方法</a:t>
            </a:r>
            <a:r>
              <a:rPr kumimoji="1" lang="en-US" altLang="ja-JP" dirty="0"/>
              <a:t>】</a:t>
            </a:r>
            <a:r>
              <a:rPr kumimoji="1" lang="ja-JP" altLang="en-US" dirty="0"/>
              <a:t>横須賀市薬剤師会会員への在宅支援薬局ネットワークへの参加を呼びかけた。参加資格は①市薬会員であること②麻薬小売業を持っていること③やる気があること。利用者からの申込用紙を作成。行政、多職種に周知活動を行った。薬剤師会事務局を窓口とし、対象から最も近い薬局を数件ピックアップし担当委員と協議の上薬局を決定、受け入れ確認を行った。</a:t>
            </a:r>
            <a:r>
              <a:rPr kumimoji="1" lang="en-US" altLang="ja-JP" dirty="0"/>
              <a:t>1</a:t>
            </a:r>
            <a:r>
              <a:rPr kumimoji="1" lang="ja-JP" altLang="en-US" dirty="0"/>
              <a:t>事案ごとに委員会にて検討を行い、書類なども含め改善を重ねた。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BB98AFB-CB0D-4DFE-87B9-B4B0D0DE73CD}" type="slidenum">
              <a:rPr lang="en-US" altLang="ja-JP" smtClean="0"/>
              <a:t>24</a:t>
            </a:fld>
            <a:endParaRPr kumimoji="1" lang="ja-JP" altLang="en-US"/>
          </a:p>
        </p:txBody>
      </p:sp>
      <p:sp>
        <p:nvSpPr>
          <p:cNvPr id="5" name="日付プレースホルダー 4"/>
          <p:cNvSpPr>
            <a:spLocks noGrp="1"/>
          </p:cNvSpPr>
          <p:nvPr>
            <p:ph type="dt" idx="11"/>
          </p:nvPr>
        </p:nvSpPr>
        <p:spPr/>
        <p:txBody>
          <a:bodyPr/>
          <a:lstStyle/>
          <a:p>
            <a:fld id="{DE69622D-830E-4E40-BFE0-670FD73144B9}" type="datetime1">
              <a:rPr kumimoji="1" lang="ja-JP" altLang="en-US" smtClean="0"/>
              <a:t>2023/3/9</a:t>
            </a:fld>
            <a:endParaRPr kumimoji="1" lang="ja-JP" altLang="en-US"/>
          </a:p>
        </p:txBody>
      </p:sp>
    </p:spTree>
    <p:extLst>
      <p:ext uri="{BB962C8B-B14F-4D97-AF65-F5344CB8AC3E}">
        <p14:creationId xmlns:p14="http://schemas.microsoft.com/office/powerpoint/2010/main" val="2324257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71420-C8BC-6B2E-B995-0FAAA08CEE7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838C2D4-E23A-DCAC-42A0-9DEB27B1DF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5DE4970-130F-DDF4-0CF9-44EE79E6031C}"/>
              </a:ext>
            </a:extLst>
          </p:cNvPr>
          <p:cNvSpPr>
            <a:spLocks noGrp="1"/>
          </p:cNvSpPr>
          <p:nvPr>
            <p:ph type="dt" sz="half" idx="10"/>
          </p:nvPr>
        </p:nvSpPr>
        <p:spPr/>
        <p:txBody>
          <a:bodyPr/>
          <a:lstStyle/>
          <a:p>
            <a:fld id="{F5A5CDE3-BEEF-4CD2-A9F3-84BFB6D61B08}" type="datetime1">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77C01252-C0B9-0948-259E-A9DB683FA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0641ED-780C-6987-8398-C6D545D8A933}"/>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52281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84F226-FFFF-7995-302C-2D8A4C3ED22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B1C2E36-0992-F985-C22B-62185D8137F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EC384C-48A1-7C21-1611-9D60266A3E37}"/>
              </a:ext>
            </a:extLst>
          </p:cNvPr>
          <p:cNvSpPr>
            <a:spLocks noGrp="1"/>
          </p:cNvSpPr>
          <p:nvPr>
            <p:ph type="dt" sz="half" idx="10"/>
          </p:nvPr>
        </p:nvSpPr>
        <p:spPr/>
        <p:txBody>
          <a:bodyPr/>
          <a:lstStyle/>
          <a:p>
            <a:fld id="{D6422A17-6BF1-4C66-AD55-EE73E6538FCA}" type="datetime1">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0DAD2633-BB6C-0E37-AB93-C777D6A6F4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910360-C502-1981-E9E3-89A159B5C95F}"/>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1674588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5F23BB1-F4EA-D0C4-6875-94A5099B53F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656FA3F-F368-9502-0F27-92E53B8790C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53560D-4C3B-DF3F-EC00-5A1A7A1D5229}"/>
              </a:ext>
            </a:extLst>
          </p:cNvPr>
          <p:cNvSpPr>
            <a:spLocks noGrp="1"/>
          </p:cNvSpPr>
          <p:nvPr>
            <p:ph type="dt" sz="half" idx="10"/>
          </p:nvPr>
        </p:nvSpPr>
        <p:spPr/>
        <p:txBody>
          <a:bodyPr/>
          <a:lstStyle/>
          <a:p>
            <a:fld id="{EE135F37-66AC-4AEF-AE05-1C6F2125B25E}" type="datetime1">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573E9380-4C30-6C73-D364-9BC7B79A341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75349D3-0BD3-AE25-937B-682E2EED326A}"/>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1578937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A66175-861A-7483-A50D-49F48C57922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CD047E0-A2D7-EBE2-E3AD-76E1CB6848A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5AB642-3908-8744-34CE-D378F35EDDC7}"/>
              </a:ext>
            </a:extLst>
          </p:cNvPr>
          <p:cNvSpPr>
            <a:spLocks noGrp="1"/>
          </p:cNvSpPr>
          <p:nvPr>
            <p:ph type="dt" sz="half" idx="10"/>
          </p:nvPr>
        </p:nvSpPr>
        <p:spPr/>
        <p:txBody>
          <a:bodyPr/>
          <a:lstStyle/>
          <a:p>
            <a:fld id="{E551CD1A-64AE-4AE0-9A3A-C4065D4C6EC1}" type="datetime1">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FB1DE878-6FB5-0284-D914-DC8CA6786C1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A62387-1A3B-A180-4811-58602C3C42BA}"/>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1830695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3CDA99-C558-2A18-9A00-3F947C3744B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62BC642-4C08-51E4-F3A6-D51FC327FF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2F7035C-82D7-38FF-1568-50CBC0525FA7}"/>
              </a:ext>
            </a:extLst>
          </p:cNvPr>
          <p:cNvSpPr>
            <a:spLocks noGrp="1"/>
          </p:cNvSpPr>
          <p:nvPr>
            <p:ph type="dt" sz="half" idx="10"/>
          </p:nvPr>
        </p:nvSpPr>
        <p:spPr/>
        <p:txBody>
          <a:bodyPr/>
          <a:lstStyle/>
          <a:p>
            <a:fld id="{CC75E2C1-B81C-4503-B1FA-011EBC2B8BAE}" type="datetime1">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EFDDF497-70A2-2424-03F4-133254CE7E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784A3A-B621-DF94-68F5-2BBB836D31C6}"/>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151147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845CD1-C53D-A42D-5E66-A87E862BE71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9162676-6AF8-8D06-E145-4F757D2D840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2A7A7EB-17AC-2A30-281F-25A04CF42EB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6A0625D-4539-462B-838E-0BBFB72F3918}"/>
              </a:ext>
            </a:extLst>
          </p:cNvPr>
          <p:cNvSpPr>
            <a:spLocks noGrp="1"/>
          </p:cNvSpPr>
          <p:nvPr>
            <p:ph type="dt" sz="half" idx="10"/>
          </p:nvPr>
        </p:nvSpPr>
        <p:spPr/>
        <p:txBody>
          <a:bodyPr/>
          <a:lstStyle/>
          <a:p>
            <a:fld id="{8736C9B8-835F-409A-9B4C-82B550EE869F}" type="datetime1">
              <a:rPr kumimoji="1" lang="ja-JP" altLang="en-US" smtClean="0"/>
              <a:t>2023/3/9</a:t>
            </a:fld>
            <a:endParaRPr kumimoji="1" lang="ja-JP" altLang="en-US"/>
          </a:p>
        </p:txBody>
      </p:sp>
      <p:sp>
        <p:nvSpPr>
          <p:cNvPr id="6" name="フッター プレースホルダー 5">
            <a:extLst>
              <a:ext uri="{FF2B5EF4-FFF2-40B4-BE49-F238E27FC236}">
                <a16:creationId xmlns:a16="http://schemas.microsoft.com/office/drawing/2014/main" id="{F2E7BE5C-5952-1EB4-5BC8-61173DEE708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0FFEA5C-1BE6-46EF-C7B8-619A3A9ACAED}"/>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540099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5724AB-999E-D66D-AD55-F0D3D737E64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872562E-C74C-5D81-94D2-63CF6840B0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66A353E-23F4-1CCD-329E-5C554C1BA07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03F5E8D-A361-D5A3-068B-196E02A9F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7C0466B-639D-4381-4E1D-7AD97932135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CDCEB68-C768-E7E3-AFC4-9941385F438A}"/>
              </a:ext>
            </a:extLst>
          </p:cNvPr>
          <p:cNvSpPr>
            <a:spLocks noGrp="1"/>
          </p:cNvSpPr>
          <p:nvPr>
            <p:ph type="dt" sz="half" idx="10"/>
          </p:nvPr>
        </p:nvSpPr>
        <p:spPr/>
        <p:txBody>
          <a:bodyPr/>
          <a:lstStyle/>
          <a:p>
            <a:fld id="{B290C28B-84B1-4F5B-95A7-52F20684A40E}" type="datetime1">
              <a:rPr kumimoji="1" lang="ja-JP" altLang="en-US" smtClean="0"/>
              <a:t>2023/3/9</a:t>
            </a:fld>
            <a:endParaRPr kumimoji="1" lang="ja-JP" altLang="en-US"/>
          </a:p>
        </p:txBody>
      </p:sp>
      <p:sp>
        <p:nvSpPr>
          <p:cNvPr id="8" name="フッター プレースホルダー 7">
            <a:extLst>
              <a:ext uri="{FF2B5EF4-FFF2-40B4-BE49-F238E27FC236}">
                <a16:creationId xmlns:a16="http://schemas.microsoft.com/office/drawing/2014/main" id="{692E5CB1-528B-A5CD-9137-9A238C407AB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B2BD373-36DD-2EB1-5197-D4EEA3AAF105}"/>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191694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AFD502-5B85-1D91-B469-86155546799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AAF3199-F02C-0081-8558-BFD11DC85209}"/>
              </a:ext>
            </a:extLst>
          </p:cNvPr>
          <p:cNvSpPr>
            <a:spLocks noGrp="1"/>
          </p:cNvSpPr>
          <p:nvPr>
            <p:ph type="dt" sz="half" idx="10"/>
          </p:nvPr>
        </p:nvSpPr>
        <p:spPr/>
        <p:txBody>
          <a:bodyPr/>
          <a:lstStyle/>
          <a:p>
            <a:fld id="{897C319C-EB7D-47E1-AF87-5D7BBE3391E3}" type="datetime1">
              <a:rPr kumimoji="1" lang="ja-JP" altLang="en-US" smtClean="0"/>
              <a:t>2023/3/9</a:t>
            </a:fld>
            <a:endParaRPr kumimoji="1" lang="ja-JP" altLang="en-US"/>
          </a:p>
        </p:txBody>
      </p:sp>
      <p:sp>
        <p:nvSpPr>
          <p:cNvPr id="4" name="フッター プレースホルダー 3">
            <a:extLst>
              <a:ext uri="{FF2B5EF4-FFF2-40B4-BE49-F238E27FC236}">
                <a16:creationId xmlns:a16="http://schemas.microsoft.com/office/drawing/2014/main" id="{A80ED614-35CB-ED88-35C6-6DAB686C6CB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F6D3667-5A88-3012-47E4-CDF46BD20ABA}"/>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2705196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BAC8DBD-2749-4B23-1F75-A15335155483}"/>
              </a:ext>
            </a:extLst>
          </p:cNvPr>
          <p:cNvSpPr>
            <a:spLocks noGrp="1"/>
          </p:cNvSpPr>
          <p:nvPr>
            <p:ph type="dt" sz="half" idx="10"/>
          </p:nvPr>
        </p:nvSpPr>
        <p:spPr/>
        <p:txBody>
          <a:bodyPr/>
          <a:lstStyle/>
          <a:p>
            <a:fld id="{41D18758-163F-442E-AF08-22562A12D3B5}" type="datetime1">
              <a:rPr kumimoji="1" lang="ja-JP" altLang="en-US" smtClean="0"/>
              <a:t>2023/3/9</a:t>
            </a:fld>
            <a:endParaRPr kumimoji="1" lang="ja-JP" altLang="en-US"/>
          </a:p>
        </p:txBody>
      </p:sp>
      <p:sp>
        <p:nvSpPr>
          <p:cNvPr id="3" name="フッター プレースホルダー 2">
            <a:extLst>
              <a:ext uri="{FF2B5EF4-FFF2-40B4-BE49-F238E27FC236}">
                <a16:creationId xmlns:a16="http://schemas.microsoft.com/office/drawing/2014/main" id="{C94F250C-9F20-A1B1-A3FB-6E8BA573843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D743850-D535-AFBB-FF76-BCA1E80D3A30}"/>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311987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A55A0D-0D08-E26E-DAF3-F362BBFDA38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348D4F-67FB-6603-6286-A302B390A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DA58460-C988-C271-40CC-E8814E7C1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DC654F-A5D7-3170-E76D-D0FF53447FBE}"/>
              </a:ext>
            </a:extLst>
          </p:cNvPr>
          <p:cNvSpPr>
            <a:spLocks noGrp="1"/>
          </p:cNvSpPr>
          <p:nvPr>
            <p:ph type="dt" sz="half" idx="10"/>
          </p:nvPr>
        </p:nvSpPr>
        <p:spPr/>
        <p:txBody>
          <a:bodyPr/>
          <a:lstStyle/>
          <a:p>
            <a:fld id="{C01213CF-3C49-4270-B17A-7304DC2C4876}" type="datetime1">
              <a:rPr kumimoji="1" lang="ja-JP" altLang="en-US" smtClean="0"/>
              <a:t>2023/3/9</a:t>
            </a:fld>
            <a:endParaRPr kumimoji="1" lang="ja-JP" altLang="en-US"/>
          </a:p>
        </p:txBody>
      </p:sp>
      <p:sp>
        <p:nvSpPr>
          <p:cNvPr id="6" name="フッター プレースホルダー 5">
            <a:extLst>
              <a:ext uri="{FF2B5EF4-FFF2-40B4-BE49-F238E27FC236}">
                <a16:creationId xmlns:a16="http://schemas.microsoft.com/office/drawing/2014/main" id="{C23C7A04-B971-0486-FE7A-C1273BD6877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4FA26F3-B751-2F4A-423D-A4D31377B208}"/>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107567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097377-3F55-AB9B-4CB9-D287E99F07E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9365A76-F964-B699-E234-D41F6A69D4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A2D699E-3578-90B0-57E1-A21FDEAEB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36A579D-88A6-F1B0-C9F5-70C093C25D07}"/>
              </a:ext>
            </a:extLst>
          </p:cNvPr>
          <p:cNvSpPr>
            <a:spLocks noGrp="1"/>
          </p:cNvSpPr>
          <p:nvPr>
            <p:ph type="dt" sz="half" idx="10"/>
          </p:nvPr>
        </p:nvSpPr>
        <p:spPr/>
        <p:txBody>
          <a:bodyPr/>
          <a:lstStyle/>
          <a:p>
            <a:fld id="{E767AE30-4CA5-4628-8E64-0461441AFA90}" type="datetime1">
              <a:rPr kumimoji="1" lang="ja-JP" altLang="en-US" smtClean="0"/>
              <a:t>2023/3/9</a:t>
            </a:fld>
            <a:endParaRPr kumimoji="1" lang="ja-JP" altLang="en-US"/>
          </a:p>
        </p:txBody>
      </p:sp>
      <p:sp>
        <p:nvSpPr>
          <p:cNvPr id="6" name="フッター プレースホルダー 5">
            <a:extLst>
              <a:ext uri="{FF2B5EF4-FFF2-40B4-BE49-F238E27FC236}">
                <a16:creationId xmlns:a16="http://schemas.microsoft.com/office/drawing/2014/main" id="{39DBBCA3-3804-32D8-CFFF-2986E75ED0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229A992-0908-D42C-E064-674052452BAD}"/>
              </a:ext>
            </a:extLst>
          </p:cNvPr>
          <p:cNvSpPr>
            <a:spLocks noGrp="1"/>
          </p:cNvSpPr>
          <p:nvPr>
            <p:ph type="sldNum" sz="quarter" idx="12"/>
          </p:nvPr>
        </p:nvSpPr>
        <p:spPr/>
        <p:txBody>
          <a:body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3232375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97DD452-55E8-4B41-9BFD-FF73529BA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167B5E-05D1-E30F-B0DE-4E4A3A42DC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F215935-9CD5-CBB2-DE2F-047A3A6CCE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1F379-E9CC-40AF-BBE2-96A380075800}" type="datetime1">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BBDD44A8-85A1-4E0C-5A84-5B3F64DE8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49B3250-4B68-3C21-F76B-B4814FA0F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8987D-2528-4B9D-9CA5-B9BC34FF62FE}" type="slidenum">
              <a:rPr kumimoji="1" lang="ja-JP" altLang="en-US" smtClean="0"/>
              <a:t>‹#›</a:t>
            </a:fld>
            <a:endParaRPr kumimoji="1" lang="ja-JP" altLang="en-US"/>
          </a:p>
        </p:txBody>
      </p:sp>
    </p:spTree>
    <p:extLst>
      <p:ext uri="{BB962C8B-B14F-4D97-AF65-F5344CB8AC3E}">
        <p14:creationId xmlns:p14="http://schemas.microsoft.com/office/powerpoint/2010/main" val="972071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822A17-09D9-3F7B-9F12-ABE315AAC381}"/>
              </a:ext>
            </a:extLst>
          </p:cNvPr>
          <p:cNvSpPr>
            <a:spLocks noGrp="1"/>
          </p:cNvSpPr>
          <p:nvPr>
            <p:ph type="ctrTitle"/>
          </p:nvPr>
        </p:nvSpPr>
        <p:spPr>
          <a:xfrm>
            <a:off x="1524000" y="1396845"/>
            <a:ext cx="9144000" cy="2075017"/>
          </a:xfrm>
        </p:spPr>
        <p:txBody>
          <a:bodyPr>
            <a:normAutofit fontScale="90000"/>
          </a:bodyPr>
          <a:lstStyle/>
          <a:p>
            <a:r>
              <a:rPr kumimoji="1" lang="ja-JP" altLang="en-US" sz="2000" dirty="0"/>
              <a:t>令和</a:t>
            </a:r>
            <a:r>
              <a:rPr lang="ja-JP" altLang="en-US" sz="2000" dirty="0"/>
              <a:t>４</a:t>
            </a:r>
            <a:r>
              <a:rPr kumimoji="1" lang="ja-JP" altLang="en-US" sz="2000" dirty="0"/>
              <a:t>年度北ブロック多職種連携研修会</a:t>
            </a:r>
            <a:br>
              <a:rPr kumimoji="1" lang="en-US" altLang="ja-JP" sz="2000" dirty="0"/>
            </a:br>
            <a:r>
              <a:rPr kumimoji="1" lang="ja-JP" altLang="en-US" sz="2000" dirty="0"/>
              <a:t>令和５年３月２０日</a:t>
            </a:r>
            <a:r>
              <a:rPr lang="ja-JP" altLang="en-US" sz="2000" dirty="0"/>
              <a:t>（</a:t>
            </a:r>
            <a:r>
              <a:rPr kumimoji="1" lang="ja-JP" altLang="en-US" sz="2000" dirty="0"/>
              <a:t>月）</a:t>
            </a:r>
            <a:br>
              <a:rPr kumimoji="1" lang="en-US" altLang="ja-JP" sz="2000" dirty="0"/>
            </a:br>
            <a:br>
              <a:rPr kumimoji="1" lang="en-US" altLang="ja-JP" sz="2800" dirty="0"/>
            </a:br>
            <a:r>
              <a:rPr kumimoji="1" lang="ja-JP" altLang="en-US" sz="3200" dirty="0"/>
              <a:t>「在宅療養における各職種の役割と活動の理解</a:t>
            </a:r>
            <a:br>
              <a:rPr kumimoji="1" lang="en-US" altLang="ja-JP" sz="3200" dirty="0"/>
            </a:br>
            <a:r>
              <a:rPr kumimoji="1" lang="ja-JP" altLang="en-US" sz="3200" dirty="0"/>
              <a:t>歯科医師・薬剤師・看護師・介護・行政職の視点から</a:t>
            </a:r>
            <a:r>
              <a:rPr lang="ja-JP" altLang="en-US" sz="3200" dirty="0"/>
              <a:t>」</a:t>
            </a:r>
            <a:br>
              <a:rPr lang="en-US" altLang="ja-JP" sz="3200" dirty="0"/>
            </a:br>
            <a:br>
              <a:rPr lang="en-US" altLang="ja-JP" sz="3200" dirty="0"/>
            </a:br>
            <a:r>
              <a:rPr lang="ja-JP" altLang="en-US" sz="4000" dirty="0"/>
              <a:t>薬剤師の仕事と在宅訪問</a:t>
            </a:r>
            <a:endParaRPr kumimoji="1" lang="ja-JP" altLang="en-US" sz="2800" dirty="0"/>
          </a:p>
        </p:txBody>
      </p:sp>
      <p:sp>
        <p:nvSpPr>
          <p:cNvPr id="3" name="字幕 2">
            <a:extLst>
              <a:ext uri="{FF2B5EF4-FFF2-40B4-BE49-F238E27FC236}">
                <a16:creationId xmlns:a16="http://schemas.microsoft.com/office/drawing/2014/main" id="{E4A87A5B-DA8F-FD1E-9DC2-34C77E03D626}"/>
              </a:ext>
            </a:extLst>
          </p:cNvPr>
          <p:cNvSpPr>
            <a:spLocks noGrp="1"/>
          </p:cNvSpPr>
          <p:nvPr>
            <p:ph type="subTitle" idx="1"/>
          </p:nvPr>
        </p:nvSpPr>
        <p:spPr>
          <a:xfrm>
            <a:off x="1524000" y="3954463"/>
            <a:ext cx="9144000" cy="1655762"/>
          </a:xfrm>
        </p:spPr>
        <p:txBody>
          <a:bodyPr>
            <a:normAutofit lnSpcReduction="10000"/>
          </a:bodyPr>
          <a:lstStyle/>
          <a:p>
            <a:r>
              <a:rPr kumimoji="1" lang="ja-JP" altLang="en-US" dirty="0"/>
              <a:t>一般社団法人　横須賀市薬剤師会</a:t>
            </a:r>
            <a:endParaRPr kumimoji="1" lang="en-US" altLang="ja-JP" dirty="0"/>
          </a:p>
          <a:p>
            <a:r>
              <a:rPr lang="ja-JP" altLang="en-US" dirty="0"/>
              <a:t>副会長</a:t>
            </a:r>
            <a:endParaRPr lang="en-US" altLang="ja-JP" dirty="0"/>
          </a:p>
          <a:p>
            <a:r>
              <a:rPr kumimoji="1" lang="ja-JP" altLang="en-US" dirty="0"/>
              <a:t>ヒロ薬局　薬剤師</a:t>
            </a:r>
            <a:endParaRPr kumimoji="1" lang="en-US" altLang="ja-JP" dirty="0"/>
          </a:p>
          <a:p>
            <a:r>
              <a:rPr kumimoji="1" lang="ja-JP" altLang="en-US" dirty="0"/>
              <a:t>塚本久美</a:t>
            </a:r>
          </a:p>
        </p:txBody>
      </p:sp>
      <p:sp>
        <p:nvSpPr>
          <p:cNvPr id="4" name="スライド番号プレースホルダー 3">
            <a:extLst>
              <a:ext uri="{FF2B5EF4-FFF2-40B4-BE49-F238E27FC236}">
                <a16:creationId xmlns:a16="http://schemas.microsoft.com/office/drawing/2014/main" id="{0A0431FC-FA53-7AAC-F4F3-16F09B7F8527}"/>
              </a:ext>
            </a:extLst>
          </p:cNvPr>
          <p:cNvSpPr>
            <a:spLocks noGrp="1"/>
          </p:cNvSpPr>
          <p:nvPr>
            <p:ph type="sldNum" sz="quarter" idx="12"/>
          </p:nvPr>
        </p:nvSpPr>
        <p:spPr/>
        <p:txBody>
          <a:bodyPr/>
          <a:lstStyle/>
          <a:p>
            <a:fld id="{23E8987D-2528-4B9D-9CA5-B9BC34FF62FE}" type="slidenum">
              <a:rPr kumimoji="1" lang="ja-JP" altLang="en-US" smtClean="0"/>
              <a:t>1</a:t>
            </a:fld>
            <a:endParaRPr kumimoji="1" lang="ja-JP" altLang="en-US"/>
          </a:p>
        </p:txBody>
      </p:sp>
    </p:spTree>
    <p:extLst>
      <p:ext uri="{BB962C8B-B14F-4D97-AF65-F5344CB8AC3E}">
        <p14:creationId xmlns:p14="http://schemas.microsoft.com/office/powerpoint/2010/main" val="2747851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BD907C-2AC9-C8CC-182E-1E37DEF0B856}"/>
              </a:ext>
            </a:extLst>
          </p:cNvPr>
          <p:cNvSpPr>
            <a:spLocks noGrp="1"/>
          </p:cNvSpPr>
          <p:nvPr>
            <p:ph type="title"/>
          </p:nvPr>
        </p:nvSpPr>
        <p:spPr/>
        <p:txBody>
          <a:bodyPr/>
          <a:lstStyle/>
          <a:p>
            <a:r>
              <a:rPr kumimoji="1" lang="ja-JP" altLang="en-US" dirty="0"/>
              <a:t>注意とお願い</a:t>
            </a:r>
          </a:p>
        </p:txBody>
      </p:sp>
      <p:sp>
        <p:nvSpPr>
          <p:cNvPr id="3" name="コンテンツ プレースホルダー 2">
            <a:extLst>
              <a:ext uri="{FF2B5EF4-FFF2-40B4-BE49-F238E27FC236}">
                <a16:creationId xmlns:a16="http://schemas.microsoft.com/office/drawing/2014/main" id="{D52589E8-23C4-BA50-0B65-B96B33CA9D4A}"/>
              </a:ext>
            </a:extLst>
          </p:cNvPr>
          <p:cNvSpPr>
            <a:spLocks noGrp="1"/>
          </p:cNvSpPr>
          <p:nvPr>
            <p:ph idx="1"/>
          </p:nvPr>
        </p:nvSpPr>
        <p:spPr/>
        <p:txBody>
          <a:bodyPr/>
          <a:lstStyle/>
          <a:p>
            <a:r>
              <a:rPr kumimoji="1" lang="ja-JP" altLang="en-US" dirty="0"/>
              <a:t>定期服用薬は、医師の指示通りに継続して飲むことが基本です。</a:t>
            </a:r>
            <a:endParaRPr kumimoji="1" lang="en-US" altLang="ja-JP" dirty="0"/>
          </a:p>
          <a:p>
            <a:r>
              <a:rPr lang="ja-JP" altLang="en-US" dirty="0"/>
              <a:t>まれに、本人の判断、ご家族や介護職の指示で、血圧の薬などを調整していることがありますが、これはやめてください。</a:t>
            </a:r>
            <a:endParaRPr kumimoji="1" lang="ja-JP" altLang="en-US" dirty="0"/>
          </a:p>
        </p:txBody>
      </p:sp>
      <p:sp>
        <p:nvSpPr>
          <p:cNvPr id="4" name="スライド番号プレースホルダー 3">
            <a:extLst>
              <a:ext uri="{FF2B5EF4-FFF2-40B4-BE49-F238E27FC236}">
                <a16:creationId xmlns:a16="http://schemas.microsoft.com/office/drawing/2014/main" id="{C1BE4A42-5BDC-1ABA-7653-545E51CF2672}"/>
              </a:ext>
            </a:extLst>
          </p:cNvPr>
          <p:cNvSpPr>
            <a:spLocks noGrp="1"/>
          </p:cNvSpPr>
          <p:nvPr>
            <p:ph type="sldNum" sz="quarter" idx="12"/>
          </p:nvPr>
        </p:nvSpPr>
        <p:spPr/>
        <p:txBody>
          <a:bodyPr/>
          <a:lstStyle/>
          <a:p>
            <a:fld id="{23E8987D-2528-4B9D-9CA5-B9BC34FF62FE}" type="slidenum">
              <a:rPr kumimoji="1" lang="ja-JP" altLang="en-US" smtClean="0"/>
              <a:t>10</a:t>
            </a:fld>
            <a:endParaRPr kumimoji="1" lang="ja-JP" altLang="en-US"/>
          </a:p>
        </p:txBody>
      </p:sp>
    </p:spTree>
    <p:extLst>
      <p:ext uri="{BB962C8B-B14F-4D97-AF65-F5344CB8AC3E}">
        <p14:creationId xmlns:p14="http://schemas.microsoft.com/office/powerpoint/2010/main" val="1807646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7634DD-01CA-4ABB-A256-907CE206EE17}"/>
              </a:ext>
            </a:extLst>
          </p:cNvPr>
          <p:cNvSpPr>
            <a:spLocks noGrp="1"/>
          </p:cNvSpPr>
          <p:nvPr>
            <p:ph type="title"/>
          </p:nvPr>
        </p:nvSpPr>
        <p:spPr>
          <a:xfrm>
            <a:off x="2233930" y="259701"/>
            <a:ext cx="7886700" cy="1325563"/>
          </a:xfrm>
        </p:spPr>
        <p:txBody>
          <a:bodyPr/>
          <a:lstStyle/>
          <a:p>
            <a:r>
              <a:rPr kumimoji="1" lang="ja-JP" altLang="en-US" dirty="0"/>
              <a:t>オリジナルお薬カレンダー</a:t>
            </a:r>
          </a:p>
        </p:txBody>
      </p:sp>
      <p:pic>
        <p:nvPicPr>
          <p:cNvPr id="5" name="コンテンツ プレースホルダー 4">
            <a:extLst>
              <a:ext uri="{FF2B5EF4-FFF2-40B4-BE49-F238E27FC236}">
                <a16:creationId xmlns:a16="http://schemas.microsoft.com/office/drawing/2014/main" id="{0C5643B5-7339-4980-BF3A-13F0B76D9FF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11320" r="7850"/>
          <a:stretch/>
        </p:blipFill>
        <p:spPr>
          <a:xfrm>
            <a:off x="1745454" y="1412241"/>
            <a:ext cx="4889026" cy="3529331"/>
          </a:xfrm>
        </p:spPr>
      </p:pic>
      <p:pic>
        <p:nvPicPr>
          <p:cNvPr id="7" name="図 6">
            <a:extLst>
              <a:ext uri="{FF2B5EF4-FFF2-40B4-BE49-F238E27FC236}">
                <a16:creationId xmlns:a16="http://schemas.microsoft.com/office/drawing/2014/main" id="{7AF7F0A1-2621-4A9D-9CF7-E5012C27AB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699" r="6505"/>
          <a:stretch/>
        </p:blipFill>
        <p:spPr>
          <a:xfrm>
            <a:off x="5346226" y="3429000"/>
            <a:ext cx="5100320" cy="3285974"/>
          </a:xfrm>
          <a:prstGeom prst="rect">
            <a:avLst/>
          </a:prstGeom>
        </p:spPr>
      </p:pic>
      <p:sp>
        <p:nvSpPr>
          <p:cNvPr id="8" name="テキスト ボックス 7">
            <a:extLst>
              <a:ext uri="{FF2B5EF4-FFF2-40B4-BE49-F238E27FC236}">
                <a16:creationId xmlns:a16="http://schemas.microsoft.com/office/drawing/2014/main" id="{3B474E2C-4A8C-49D4-A3A5-EC83FC9B2312}"/>
              </a:ext>
            </a:extLst>
          </p:cNvPr>
          <p:cNvSpPr txBox="1"/>
          <p:nvPr/>
        </p:nvSpPr>
        <p:spPr>
          <a:xfrm>
            <a:off x="6747273" y="1412240"/>
            <a:ext cx="3586480" cy="1631216"/>
          </a:xfrm>
          <a:prstGeom prst="rect">
            <a:avLst/>
          </a:prstGeom>
          <a:solidFill>
            <a:schemeClr val="bg1"/>
          </a:solidFill>
        </p:spPr>
        <p:txBody>
          <a:bodyPr wrap="square" rtlCol="0">
            <a:spAutoFit/>
          </a:bodyPr>
          <a:lstStyle/>
          <a:p>
            <a:r>
              <a:rPr lang="ja-JP" altLang="en-US" sz="2000" dirty="0"/>
              <a:t>多科をまとめて一包化し、カレンダーに貼りつけ。</a:t>
            </a:r>
            <a:endParaRPr lang="en-US" altLang="ja-JP" sz="2000" dirty="0"/>
          </a:p>
          <a:p>
            <a:r>
              <a:rPr lang="ja-JP" altLang="en-US" sz="2000" dirty="0"/>
              <a:t>それぞれのカレンダーがわかりやすいように、色を分け名前を付けています。</a:t>
            </a:r>
          </a:p>
        </p:txBody>
      </p:sp>
      <p:sp>
        <p:nvSpPr>
          <p:cNvPr id="9" name="テキスト ボックス 8">
            <a:extLst>
              <a:ext uri="{FF2B5EF4-FFF2-40B4-BE49-F238E27FC236}">
                <a16:creationId xmlns:a16="http://schemas.microsoft.com/office/drawing/2014/main" id="{CF682B6A-9849-4B80-A601-33CA79405FCC}"/>
              </a:ext>
            </a:extLst>
          </p:cNvPr>
          <p:cNvSpPr txBox="1"/>
          <p:nvPr/>
        </p:nvSpPr>
        <p:spPr>
          <a:xfrm>
            <a:off x="681038" y="5193888"/>
            <a:ext cx="4398962" cy="1323439"/>
          </a:xfrm>
          <a:prstGeom prst="rect">
            <a:avLst/>
          </a:prstGeom>
          <a:solidFill>
            <a:schemeClr val="bg1"/>
          </a:solidFill>
        </p:spPr>
        <p:txBody>
          <a:bodyPr wrap="square" rtlCol="0">
            <a:spAutoFit/>
          </a:bodyPr>
          <a:lstStyle/>
          <a:p>
            <a:r>
              <a:rPr lang="ja-JP" altLang="en-US" sz="2000" dirty="0"/>
              <a:t>このカレンダーをご使用の患者さんは老々・認認介護ですが、</a:t>
            </a:r>
            <a:endParaRPr lang="en-US" altLang="ja-JP" sz="2000" dirty="0"/>
          </a:p>
          <a:p>
            <a:r>
              <a:rPr lang="ja-JP" altLang="en-US" sz="2000" dirty="0"/>
              <a:t>お二人で穏やかに</a:t>
            </a:r>
            <a:endParaRPr lang="en-US" altLang="ja-JP" sz="2000" dirty="0"/>
          </a:p>
          <a:p>
            <a:r>
              <a:rPr lang="ja-JP" altLang="en-US" sz="2000" dirty="0"/>
              <a:t>暮らしていらっしゃいます。</a:t>
            </a:r>
          </a:p>
        </p:txBody>
      </p:sp>
      <p:sp>
        <p:nvSpPr>
          <p:cNvPr id="3" name="スライド番号プレースホルダー 2">
            <a:extLst>
              <a:ext uri="{FF2B5EF4-FFF2-40B4-BE49-F238E27FC236}">
                <a16:creationId xmlns:a16="http://schemas.microsoft.com/office/drawing/2014/main" id="{F5A8E1A1-1AA6-47A1-9417-4E70A69129C5}"/>
              </a:ext>
            </a:extLst>
          </p:cNvPr>
          <p:cNvSpPr>
            <a:spLocks noGrp="1"/>
          </p:cNvSpPr>
          <p:nvPr>
            <p:ph type="sldNum" sz="quarter" idx="12"/>
          </p:nvPr>
        </p:nvSpPr>
        <p:spPr/>
        <p:txBody>
          <a:bodyPr/>
          <a:lstStyle/>
          <a:p>
            <a:fld id="{67C0B2F3-F384-48C3-8983-52623346D2C7}" type="slidenum">
              <a:rPr kumimoji="1" lang="ja-JP" altLang="en-US" smtClean="0"/>
              <a:t>11</a:t>
            </a:fld>
            <a:endParaRPr kumimoji="1" lang="ja-JP" altLang="en-US"/>
          </a:p>
        </p:txBody>
      </p:sp>
    </p:spTree>
    <p:extLst>
      <p:ext uri="{BB962C8B-B14F-4D97-AF65-F5344CB8AC3E}">
        <p14:creationId xmlns:p14="http://schemas.microsoft.com/office/powerpoint/2010/main" val="123295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8412-A2A7-4BC2-9DC4-BDC4C2364A00}"/>
              </a:ext>
            </a:extLst>
          </p:cNvPr>
          <p:cNvSpPr>
            <a:spLocks noGrp="1"/>
          </p:cNvSpPr>
          <p:nvPr>
            <p:ph type="title"/>
          </p:nvPr>
        </p:nvSpPr>
        <p:spPr>
          <a:xfrm>
            <a:off x="1981200" y="116632"/>
            <a:ext cx="8229600" cy="1143000"/>
          </a:xfrm>
        </p:spPr>
        <p:txBody>
          <a:bodyPr/>
          <a:lstStyle/>
          <a:p>
            <a:r>
              <a:rPr kumimoji="1" lang="ja-JP" altLang="en-US" dirty="0"/>
              <a:t>海外の方のお薬カレンダー</a:t>
            </a:r>
          </a:p>
        </p:txBody>
      </p:sp>
      <p:pic>
        <p:nvPicPr>
          <p:cNvPr id="6" name="コンテンツ プレースホルダー 5">
            <a:extLst>
              <a:ext uri="{FF2B5EF4-FFF2-40B4-BE49-F238E27FC236}">
                <a16:creationId xmlns:a16="http://schemas.microsoft.com/office/drawing/2014/main" id="{294FA827-AABB-42E3-A50B-8BF4FCF3CD1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319" r="9027" b="5530"/>
          <a:stretch/>
        </p:blipFill>
        <p:spPr>
          <a:xfrm>
            <a:off x="4223792" y="1124745"/>
            <a:ext cx="3744416" cy="5637113"/>
          </a:xfrm>
        </p:spPr>
      </p:pic>
      <p:sp>
        <p:nvSpPr>
          <p:cNvPr id="4" name="スライド番号プレースホルダー 3">
            <a:extLst>
              <a:ext uri="{FF2B5EF4-FFF2-40B4-BE49-F238E27FC236}">
                <a16:creationId xmlns:a16="http://schemas.microsoft.com/office/drawing/2014/main" id="{59E460CA-0FF2-4275-ADA2-E8109C862530}"/>
              </a:ext>
            </a:extLst>
          </p:cNvPr>
          <p:cNvSpPr>
            <a:spLocks noGrp="1"/>
          </p:cNvSpPr>
          <p:nvPr>
            <p:ph type="sldNum" sz="quarter" idx="12"/>
          </p:nvPr>
        </p:nvSpPr>
        <p:spPr/>
        <p:txBody>
          <a:bodyPr/>
          <a:lstStyle/>
          <a:p>
            <a:fld id="{DC0D5F1E-BFCC-4778-A3C0-2BAAA6FA8391}" type="slidenum">
              <a:rPr kumimoji="1" lang="ja-JP" altLang="en-US" smtClean="0"/>
              <a:t>12</a:t>
            </a:fld>
            <a:endParaRPr kumimoji="1" lang="ja-JP" altLang="en-US"/>
          </a:p>
        </p:txBody>
      </p:sp>
    </p:spTree>
    <p:extLst>
      <p:ext uri="{BB962C8B-B14F-4D97-AF65-F5344CB8AC3E}">
        <p14:creationId xmlns:p14="http://schemas.microsoft.com/office/powerpoint/2010/main" val="406018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E138DD-C3C9-5286-88D3-3D6C2C39AAFE}"/>
              </a:ext>
            </a:extLst>
          </p:cNvPr>
          <p:cNvSpPr>
            <a:spLocks noGrp="1"/>
          </p:cNvSpPr>
          <p:nvPr>
            <p:ph type="title"/>
          </p:nvPr>
        </p:nvSpPr>
        <p:spPr/>
        <p:txBody>
          <a:bodyPr/>
          <a:lstStyle/>
          <a:p>
            <a:r>
              <a:rPr kumimoji="1" lang="ja-JP" altLang="en-US" dirty="0"/>
              <a:t>ショートステイ用のお薬を薬袋に入れて</a:t>
            </a:r>
          </a:p>
        </p:txBody>
      </p:sp>
      <p:pic>
        <p:nvPicPr>
          <p:cNvPr id="5" name="図 4">
            <a:extLst>
              <a:ext uri="{FF2B5EF4-FFF2-40B4-BE49-F238E27FC236}">
                <a16:creationId xmlns:a16="http://schemas.microsoft.com/office/drawing/2014/main" id="{E1B752EC-140F-1ED4-F849-023608EAC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52736" y="661989"/>
            <a:ext cx="5143500" cy="6858000"/>
          </a:xfrm>
          <a:prstGeom prst="rect">
            <a:avLst/>
          </a:prstGeom>
        </p:spPr>
      </p:pic>
      <p:sp>
        <p:nvSpPr>
          <p:cNvPr id="8" name="スライド番号プレースホルダー 7">
            <a:extLst>
              <a:ext uri="{FF2B5EF4-FFF2-40B4-BE49-F238E27FC236}">
                <a16:creationId xmlns:a16="http://schemas.microsoft.com/office/drawing/2014/main" id="{AE11DA49-2E7C-A54F-6314-96C0A66AD97A}"/>
              </a:ext>
            </a:extLst>
          </p:cNvPr>
          <p:cNvSpPr>
            <a:spLocks noGrp="1"/>
          </p:cNvSpPr>
          <p:nvPr>
            <p:ph type="sldNum" sz="quarter" idx="12"/>
          </p:nvPr>
        </p:nvSpPr>
        <p:spPr/>
        <p:txBody>
          <a:bodyPr/>
          <a:lstStyle/>
          <a:p>
            <a:fld id="{23E8987D-2528-4B9D-9CA5-B9BC34FF62FE}" type="slidenum">
              <a:rPr kumimoji="1" lang="ja-JP" altLang="en-US" smtClean="0"/>
              <a:t>13</a:t>
            </a:fld>
            <a:endParaRPr kumimoji="1" lang="ja-JP" altLang="en-US"/>
          </a:p>
        </p:txBody>
      </p:sp>
    </p:spTree>
    <p:extLst>
      <p:ext uri="{BB962C8B-B14F-4D97-AF65-F5344CB8AC3E}">
        <p14:creationId xmlns:p14="http://schemas.microsoft.com/office/powerpoint/2010/main" val="897537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0175D-9409-4708-8ACD-1001C2377471}"/>
              </a:ext>
            </a:extLst>
          </p:cNvPr>
          <p:cNvSpPr>
            <a:spLocks noGrp="1"/>
          </p:cNvSpPr>
          <p:nvPr>
            <p:ph type="title"/>
          </p:nvPr>
        </p:nvSpPr>
        <p:spPr>
          <a:xfrm>
            <a:off x="1605280" y="202566"/>
            <a:ext cx="8900160" cy="1626234"/>
          </a:xfrm>
        </p:spPr>
        <p:txBody>
          <a:bodyPr>
            <a:normAutofit/>
          </a:bodyPr>
          <a:lstStyle/>
          <a:p>
            <a:pPr algn="ctr"/>
            <a:r>
              <a:rPr lang="ja-JP" altLang="en-US" sz="3200" dirty="0"/>
              <a:t>老々介護のため、高齢の介護者でも間違いなく</a:t>
            </a:r>
            <a:br>
              <a:rPr lang="en-US" altLang="ja-JP" sz="3200" dirty="0"/>
            </a:br>
            <a:r>
              <a:rPr lang="ja-JP" altLang="en-US" sz="3200" dirty="0"/>
              <a:t>簡易懸濁法が行えるように工夫した調剤</a:t>
            </a:r>
          </a:p>
        </p:txBody>
      </p:sp>
      <p:pic>
        <p:nvPicPr>
          <p:cNvPr id="5" name="コンテンツ プレースホルダー 4">
            <a:extLst>
              <a:ext uri="{FF2B5EF4-FFF2-40B4-BE49-F238E27FC236}">
                <a16:creationId xmlns:a16="http://schemas.microsoft.com/office/drawing/2014/main" id="{E88D53C5-222B-477A-BEE6-8FA59256343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8942"/>
          <a:stretch/>
        </p:blipFill>
        <p:spPr>
          <a:xfrm>
            <a:off x="2940147" y="1492829"/>
            <a:ext cx="6311707" cy="5199494"/>
          </a:xfrm>
        </p:spPr>
      </p:pic>
      <p:sp>
        <p:nvSpPr>
          <p:cNvPr id="3" name="スライド番号プレースホルダー 2">
            <a:extLst>
              <a:ext uri="{FF2B5EF4-FFF2-40B4-BE49-F238E27FC236}">
                <a16:creationId xmlns:a16="http://schemas.microsoft.com/office/drawing/2014/main" id="{1F9B0681-0073-4466-96CA-C83FAA87A9F7}"/>
              </a:ext>
            </a:extLst>
          </p:cNvPr>
          <p:cNvSpPr>
            <a:spLocks noGrp="1"/>
          </p:cNvSpPr>
          <p:nvPr>
            <p:ph type="sldNum" sz="quarter" idx="12"/>
          </p:nvPr>
        </p:nvSpPr>
        <p:spPr/>
        <p:txBody>
          <a:bodyPr/>
          <a:lstStyle/>
          <a:p>
            <a:fld id="{67C0B2F3-F384-48C3-8983-52623346D2C7}" type="slidenum">
              <a:rPr kumimoji="1" lang="ja-JP" altLang="en-US" smtClean="0"/>
              <a:t>14</a:t>
            </a:fld>
            <a:endParaRPr kumimoji="1" lang="ja-JP" altLang="en-US"/>
          </a:p>
        </p:txBody>
      </p:sp>
    </p:spTree>
    <p:extLst>
      <p:ext uri="{BB962C8B-B14F-4D97-AF65-F5344CB8AC3E}">
        <p14:creationId xmlns:p14="http://schemas.microsoft.com/office/powerpoint/2010/main" val="1734677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D8CF84B-D3F2-80A5-1955-30E33D7F4CDE}"/>
              </a:ext>
            </a:extLst>
          </p:cNvPr>
          <p:cNvSpPr>
            <a:spLocks noGrp="1"/>
          </p:cNvSpPr>
          <p:nvPr>
            <p:ph type="title"/>
          </p:nvPr>
        </p:nvSpPr>
        <p:spPr/>
        <p:txBody>
          <a:bodyPr>
            <a:normAutofit/>
          </a:bodyPr>
          <a:lstStyle/>
          <a:p>
            <a:pPr marL="0" indent="0">
              <a:buNone/>
            </a:pPr>
            <a:br>
              <a:rPr kumimoji="1" lang="en-US" altLang="ja-JP" sz="4800" dirty="0"/>
            </a:br>
            <a:r>
              <a:rPr lang="ja-JP" altLang="en-US" sz="4800" dirty="0">
                <a:highlight>
                  <a:srgbClr val="FFD5FF"/>
                </a:highlight>
              </a:rPr>
              <a:t>②薬剤師の在宅訪問のルールとお願い</a:t>
            </a:r>
          </a:p>
        </p:txBody>
      </p:sp>
      <p:sp>
        <p:nvSpPr>
          <p:cNvPr id="5" name="テキスト プレースホルダー 4">
            <a:extLst>
              <a:ext uri="{FF2B5EF4-FFF2-40B4-BE49-F238E27FC236}">
                <a16:creationId xmlns:a16="http://schemas.microsoft.com/office/drawing/2014/main" id="{8F7688EF-B461-4788-C038-6D1197E2E509}"/>
              </a:ext>
            </a:extLst>
          </p:cNvPr>
          <p:cNvSpPr>
            <a:spLocks noGrp="1"/>
          </p:cNvSpPr>
          <p:nvPr>
            <p:ph type="body" idx="1"/>
          </p:nvPr>
        </p:nvSpPr>
        <p:spPr/>
        <p:txBody>
          <a:bodyPr/>
          <a:lstStyle/>
          <a:p>
            <a:endParaRPr lang="ja-JP" altLang="en-US"/>
          </a:p>
        </p:txBody>
      </p:sp>
      <p:pic>
        <p:nvPicPr>
          <p:cNvPr id="2" name="図 1">
            <a:extLst>
              <a:ext uri="{FF2B5EF4-FFF2-40B4-BE49-F238E27FC236}">
                <a16:creationId xmlns:a16="http://schemas.microsoft.com/office/drawing/2014/main" id="{0053AFD9-1167-BFB4-4B90-105B975F5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44" y="5114547"/>
            <a:ext cx="1979712" cy="1484784"/>
          </a:xfrm>
          <a:prstGeom prst="rect">
            <a:avLst/>
          </a:prstGeom>
        </p:spPr>
      </p:pic>
      <p:sp>
        <p:nvSpPr>
          <p:cNvPr id="3" name="スライド番号プレースホルダー 2">
            <a:extLst>
              <a:ext uri="{FF2B5EF4-FFF2-40B4-BE49-F238E27FC236}">
                <a16:creationId xmlns:a16="http://schemas.microsoft.com/office/drawing/2014/main" id="{DF827C79-976C-8960-9DEC-65A8778A92B9}"/>
              </a:ext>
            </a:extLst>
          </p:cNvPr>
          <p:cNvSpPr>
            <a:spLocks noGrp="1"/>
          </p:cNvSpPr>
          <p:nvPr>
            <p:ph type="sldNum" sz="quarter" idx="12"/>
          </p:nvPr>
        </p:nvSpPr>
        <p:spPr/>
        <p:txBody>
          <a:bodyPr/>
          <a:lstStyle/>
          <a:p>
            <a:fld id="{23E8987D-2528-4B9D-9CA5-B9BC34FF62FE}" type="slidenum">
              <a:rPr kumimoji="1" lang="ja-JP" altLang="en-US" smtClean="0"/>
              <a:t>15</a:t>
            </a:fld>
            <a:endParaRPr kumimoji="1" lang="ja-JP" altLang="en-US"/>
          </a:p>
        </p:txBody>
      </p:sp>
    </p:spTree>
    <p:extLst>
      <p:ext uri="{BB962C8B-B14F-4D97-AF65-F5344CB8AC3E}">
        <p14:creationId xmlns:p14="http://schemas.microsoft.com/office/powerpoint/2010/main" val="3532806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5B9D79-F708-1918-F7E3-C5679F1EBF99}"/>
              </a:ext>
            </a:extLst>
          </p:cNvPr>
          <p:cNvSpPr>
            <a:spLocks noGrp="1"/>
          </p:cNvSpPr>
          <p:nvPr>
            <p:ph type="title"/>
          </p:nvPr>
        </p:nvSpPr>
        <p:spPr/>
        <p:txBody>
          <a:bodyPr/>
          <a:lstStyle/>
          <a:p>
            <a:r>
              <a:rPr kumimoji="1" lang="ja-JP" altLang="en-US" dirty="0"/>
              <a:t>②薬剤師在宅訪問のルール</a:t>
            </a:r>
          </a:p>
        </p:txBody>
      </p:sp>
      <p:sp>
        <p:nvSpPr>
          <p:cNvPr id="3" name="コンテンツ プレースホルダー 2">
            <a:extLst>
              <a:ext uri="{FF2B5EF4-FFF2-40B4-BE49-F238E27FC236}">
                <a16:creationId xmlns:a16="http://schemas.microsoft.com/office/drawing/2014/main" id="{ADD82721-0F94-74A4-90BB-956C911E52ED}"/>
              </a:ext>
            </a:extLst>
          </p:cNvPr>
          <p:cNvSpPr>
            <a:spLocks noGrp="1"/>
          </p:cNvSpPr>
          <p:nvPr>
            <p:ph idx="1"/>
          </p:nvPr>
        </p:nvSpPr>
        <p:spPr>
          <a:xfrm>
            <a:off x="352425" y="1825625"/>
            <a:ext cx="11463338" cy="4351338"/>
          </a:xfrm>
        </p:spPr>
        <p:txBody>
          <a:bodyPr>
            <a:normAutofit/>
          </a:bodyPr>
          <a:lstStyle/>
          <a:p>
            <a:pPr marL="514350" indent="-514350">
              <a:buFont typeface="+mj-ea"/>
              <a:buAutoNum type="circleNumDbPlain"/>
            </a:pPr>
            <a:r>
              <a:rPr kumimoji="1" lang="ja-JP" altLang="en-US" sz="3200" dirty="0"/>
              <a:t>受診が困難である。</a:t>
            </a:r>
            <a:endParaRPr kumimoji="1" lang="en-US" altLang="ja-JP" sz="3200" dirty="0"/>
          </a:p>
          <a:p>
            <a:pPr marL="0" indent="0">
              <a:buNone/>
            </a:pPr>
            <a:r>
              <a:rPr lang="ja-JP" altLang="en-US" sz="3200" dirty="0"/>
              <a:t>　   </a:t>
            </a:r>
            <a:r>
              <a:rPr kumimoji="1" lang="ja-JP" altLang="en-US" sz="3200" dirty="0"/>
              <a:t>（医師が在宅訪問をしていることは必須ではありません）</a:t>
            </a:r>
            <a:endParaRPr kumimoji="1" lang="en-US" altLang="ja-JP" sz="3200" dirty="0"/>
          </a:p>
          <a:p>
            <a:pPr marL="514350" indent="-514350">
              <a:buFont typeface="+mj-ea"/>
              <a:buAutoNum type="circleNumDbPlain" startAt="2"/>
            </a:pPr>
            <a:r>
              <a:rPr lang="ja-JP" altLang="en-US" sz="3200" dirty="0"/>
              <a:t>医師の指示（必ず必要。指示は処方せんへの記載、口頭も可）</a:t>
            </a:r>
            <a:endParaRPr lang="en-US" altLang="ja-JP" sz="3200" dirty="0"/>
          </a:p>
          <a:p>
            <a:pPr marL="514350" indent="-514350">
              <a:buFont typeface="+mj-ea"/>
              <a:buAutoNum type="circleNumDbPlain" startAt="2"/>
            </a:pPr>
            <a:r>
              <a:rPr lang="ja-JP" altLang="en-US" sz="3200" dirty="0"/>
              <a:t>薬学管理計画書の作成が義務付けられています。</a:t>
            </a:r>
            <a:endParaRPr lang="en-US" altLang="ja-JP" sz="3200" dirty="0"/>
          </a:p>
          <a:p>
            <a:pPr marL="0" indent="0">
              <a:buNone/>
            </a:pPr>
            <a:r>
              <a:rPr lang="ja-JP" altLang="en-US" dirty="0"/>
              <a:t>       （この作成に医師、歯科医師の診療情報提供書が必要です）</a:t>
            </a:r>
            <a:endParaRPr lang="en-US" altLang="ja-JP" dirty="0"/>
          </a:p>
          <a:p>
            <a:pPr marL="514350" indent="-514350">
              <a:buFont typeface="+mj-ea"/>
              <a:buAutoNum type="circleNumDbPlain" startAt="4"/>
            </a:pPr>
            <a:r>
              <a:rPr kumimoji="1" lang="ja-JP" altLang="en-US" sz="3200" dirty="0"/>
              <a:t>介護認定を受けている方は介護保険の請求、その他は医療保険の請求となります。</a:t>
            </a:r>
            <a:r>
              <a:rPr lang="ja-JP" altLang="en-US" sz="3200" dirty="0"/>
              <a:t>介護認定を受けている方でも、緊急訪問など一部医療保険での請求となるものもあります。</a:t>
            </a:r>
            <a:endParaRPr kumimoji="1" lang="en-US" altLang="ja-JP" sz="3200" dirty="0"/>
          </a:p>
        </p:txBody>
      </p:sp>
      <p:sp>
        <p:nvSpPr>
          <p:cNvPr id="4" name="スライド番号プレースホルダー 3">
            <a:extLst>
              <a:ext uri="{FF2B5EF4-FFF2-40B4-BE49-F238E27FC236}">
                <a16:creationId xmlns:a16="http://schemas.microsoft.com/office/drawing/2014/main" id="{271F2B5E-8D1C-A60E-8692-B03A262832AD}"/>
              </a:ext>
            </a:extLst>
          </p:cNvPr>
          <p:cNvSpPr>
            <a:spLocks noGrp="1"/>
          </p:cNvSpPr>
          <p:nvPr>
            <p:ph type="sldNum" sz="quarter" idx="12"/>
          </p:nvPr>
        </p:nvSpPr>
        <p:spPr/>
        <p:txBody>
          <a:bodyPr/>
          <a:lstStyle/>
          <a:p>
            <a:fld id="{23E8987D-2528-4B9D-9CA5-B9BC34FF62FE}" type="slidenum">
              <a:rPr kumimoji="1" lang="ja-JP" altLang="en-US" smtClean="0"/>
              <a:t>16</a:t>
            </a:fld>
            <a:endParaRPr kumimoji="1" lang="ja-JP" altLang="en-US"/>
          </a:p>
        </p:txBody>
      </p:sp>
    </p:spTree>
    <p:extLst>
      <p:ext uri="{BB962C8B-B14F-4D97-AF65-F5344CB8AC3E}">
        <p14:creationId xmlns:p14="http://schemas.microsoft.com/office/powerpoint/2010/main" val="359929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8CFE0-0FE9-6216-B3D6-D7288F3F175D}"/>
              </a:ext>
            </a:extLst>
          </p:cNvPr>
          <p:cNvSpPr>
            <a:spLocks noGrp="1"/>
          </p:cNvSpPr>
          <p:nvPr>
            <p:ph type="title"/>
          </p:nvPr>
        </p:nvSpPr>
        <p:spPr/>
        <p:txBody>
          <a:bodyPr/>
          <a:lstStyle/>
          <a:p>
            <a:r>
              <a:rPr kumimoji="1" lang="ja-JP" altLang="en-US" dirty="0"/>
              <a:t>医師、歯科医師の指示と診療情報提供書</a:t>
            </a:r>
          </a:p>
        </p:txBody>
      </p:sp>
      <p:sp>
        <p:nvSpPr>
          <p:cNvPr id="3" name="コンテンツ プレースホルダー 2">
            <a:extLst>
              <a:ext uri="{FF2B5EF4-FFF2-40B4-BE49-F238E27FC236}">
                <a16:creationId xmlns:a16="http://schemas.microsoft.com/office/drawing/2014/main" id="{3A770CED-63BC-BF09-F391-6A25C28F3614}"/>
              </a:ext>
            </a:extLst>
          </p:cNvPr>
          <p:cNvSpPr>
            <a:spLocks noGrp="1"/>
          </p:cNvSpPr>
          <p:nvPr>
            <p:ph idx="1"/>
          </p:nvPr>
        </p:nvSpPr>
        <p:spPr>
          <a:xfrm>
            <a:off x="438150" y="1616074"/>
            <a:ext cx="8358188" cy="4498975"/>
          </a:xfrm>
        </p:spPr>
        <p:txBody>
          <a:bodyPr>
            <a:normAutofit lnSpcReduction="10000"/>
          </a:bodyPr>
          <a:lstStyle/>
          <a:p>
            <a:r>
              <a:rPr lang="ja-JP" altLang="en-US" dirty="0"/>
              <a:t>処方箋の</a:t>
            </a:r>
            <a:r>
              <a:rPr lang="ja-JP" altLang="en-US" dirty="0">
                <a:solidFill>
                  <a:srgbClr val="FF0000"/>
                </a:solidFill>
              </a:rPr>
              <a:t>備考欄</a:t>
            </a:r>
            <a:r>
              <a:rPr lang="ja-JP" altLang="en-US" dirty="0"/>
              <a:t>に指示を記載。口頭も可。</a:t>
            </a:r>
            <a:endParaRPr lang="en-US" altLang="ja-JP" dirty="0"/>
          </a:p>
          <a:p>
            <a:endParaRPr lang="en-US" altLang="ja-JP" dirty="0"/>
          </a:p>
          <a:p>
            <a:r>
              <a:rPr lang="ja-JP" altLang="en-US" dirty="0"/>
              <a:t>診療情報提供書に記載していただきたい内容</a:t>
            </a:r>
            <a:endParaRPr lang="en-US" altLang="ja-JP" dirty="0"/>
          </a:p>
          <a:p>
            <a:pPr marL="0" indent="0">
              <a:buNone/>
            </a:pPr>
            <a:r>
              <a:rPr lang="ja-JP" altLang="en-US" dirty="0"/>
              <a:t>　</a:t>
            </a:r>
            <a:r>
              <a:rPr kumimoji="1" lang="ja-JP" altLang="en-US" dirty="0"/>
              <a:t>　</a:t>
            </a:r>
            <a:r>
              <a:rPr kumimoji="1" lang="ja-JP" altLang="en-US" b="1" dirty="0"/>
              <a:t>既往歴、病状、処方内容、身体状況等</a:t>
            </a:r>
            <a:endParaRPr kumimoji="1" lang="en-US" altLang="ja-JP" b="1" dirty="0"/>
          </a:p>
          <a:p>
            <a:pPr marL="0" indent="0">
              <a:buNone/>
            </a:pPr>
            <a:r>
              <a:rPr lang="ja-JP" altLang="en-US" dirty="0"/>
              <a:t>　　　（フォーマットは自由）</a:t>
            </a:r>
            <a:endParaRPr lang="en-US" altLang="ja-JP" dirty="0"/>
          </a:p>
          <a:p>
            <a:pPr marL="0" indent="0">
              <a:buNone/>
            </a:pPr>
            <a:endParaRPr kumimoji="1" lang="en-US" altLang="ja-JP" dirty="0"/>
          </a:p>
          <a:p>
            <a:r>
              <a:rPr lang="ja-JP" altLang="en-US" dirty="0"/>
              <a:t>医師は診療情報提供書を書くことによって</a:t>
            </a:r>
            <a:endParaRPr lang="en-US" altLang="ja-JP" dirty="0"/>
          </a:p>
          <a:p>
            <a:pPr marL="0" indent="0">
              <a:buNone/>
            </a:pPr>
            <a:r>
              <a:rPr lang="ja-JP" altLang="en-US" dirty="0"/>
              <a:t>　診療情報提供料（</a:t>
            </a:r>
            <a:r>
              <a:rPr lang="en-US" altLang="ja-JP" dirty="0"/>
              <a:t>Ⅰ</a:t>
            </a:r>
            <a:r>
              <a:rPr lang="ja-JP" altLang="en-US" dirty="0"/>
              <a:t>）（医科）</a:t>
            </a:r>
            <a:r>
              <a:rPr lang="en-US" altLang="ja-JP" dirty="0"/>
              <a:t>250</a:t>
            </a:r>
            <a:r>
              <a:rPr lang="ja-JP" altLang="en-US" dirty="0"/>
              <a:t>点</a:t>
            </a:r>
            <a:r>
              <a:rPr lang="en-US" altLang="ja-JP" dirty="0"/>
              <a:t>/</a:t>
            </a:r>
            <a:r>
              <a:rPr lang="ja-JP" altLang="en-US" dirty="0"/>
              <a:t>月１回</a:t>
            </a:r>
            <a:r>
              <a:rPr lang="en-US" altLang="ja-JP" dirty="0"/>
              <a:t>/</a:t>
            </a:r>
            <a:r>
              <a:rPr lang="ja-JP" altLang="en-US" dirty="0"/>
              <a:t>患者</a:t>
            </a:r>
            <a:endParaRPr lang="en-US" altLang="ja-JP" dirty="0"/>
          </a:p>
          <a:p>
            <a:pPr marL="0" indent="0">
              <a:buNone/>
            </a:pPr>
            <a:r>
              <a:rPr lang="ja-JP" altLang="en-US" dirty="0"/>
              <a:t>　を算定することができます。</a:t>
            </a:r>
            <a:endParaRPr kumimoji="1" lang="ja-JP" altLang="en-US" dirty="0"/>
          </a:p>
        </p:txBody>
      </p:sp>
      <p:pic>
        <p:nvPicPr>
          <p:cNvPr id="5" name="図 4">
            <a:extLst>
              <a:ext uri="{FF2B5EF4-FFF2-40B4-BE49-F238E27FC236}">
                <a16:creationId xmlns:a16="http://schemas.microsoft.com/office/drawing/2014/main" id="{A23E9CC5-BBFA-E28D-8407-F6852B66C06A}"/>
              </a:ext>
            </a:extLst>
          </p:cNvPr>
          <p:cNvPicPr>
            <a:picLocks noChangeAspect="1"/>
          </p:cNvPicPr>
          <p:nvPr/>
        </p:nvPicPr>
        <p:blipFill>
          <a:blip r:embed="rId2"/>
          <a:stretch>
            <a:fillRect/>
          </a:stretch>
        </p:blipFill>
        <p:spPr>
          <a:xfrm>
            <a:off x="8836695" y="1349020"/>
            <a:ext cx="2958265" cy="3904018"/>
          </a:xfrm>
          <a:prstGeom prst="rect">
            <a:avLst/>
          </a:prstGeom>
        </p:spPr>
      </p:pic>
      <p:sp>
        <p:nvSpPr>
          <p:cNvPr id="6" name="矢印: 右 5">
            <a:extLst>
              <a:ext uri="{FF2B5EF4-FFF2-40B4-BE49-F238E27FC236}">
                <a16:creationId xmlns:a16="http://schemas.microsoft.com/office/drawing/2014/main" id="{1C78107C-2C48-E35E-9433-94C49AFB754E}"/>
              </a:ext>
            </a:extLst>
          </p:cNvPr>
          <p:cNvSpPr/>
          <p:nvPr/>
        </p:nvSpPr>
        <p:spPr>
          <a:xfrm rot="9601913">
            <a:off x="10651960" y="3771900"/>
            <a:ext cx="962025" cy="46672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1D51C741-3084-0D11-BFD0-B346CC43751A}"/>
              </a:ext>
            </a:extLst>
          </p:cNvPr>
          <p:cNvSpPr>
            <a:spLocks noGrp="1"/>
          </p:cNvSpPr>
          <p:nvPr>
            <p:ph type="sldNum" sz="quarter" idx="12"/>
          </p:nvPr>
        </p:nvSpPr>
        <p:spPr/>
        <p:txBody>
          <a:bodyPr/>
          <a:lstStyle/>
          <a:p>
            <a:fld id="{23E8987D-2528-4B9D-9CA5-B9BC34FF62FE}" type="slidenum">
              <a:rPr kumimoji="1" lang="ja-JP" altLang="en-US" smtClean="0"/>
              <a:t>17</a:t>
            </a:fld>
            <a:endParaRPr kumimoji="1" lang="ja-JP" altLang="en-US"/>
          </a:p>
        </p:txBody>
      </p:sp>
    </p:spTree>
    <p:extLst>
      <p:ext uri="{BB962C8B-B14F-4D97-AF65-F5344CB8AC3E}">
        <p14:creationId xmlns:p14="http://schemas.microsoft.com/office/powerpoint/2010/main" val="2028991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6AE72C-66BA-D6EB-C6A1-54E690040997}"/>
              </a:ext>
            </a:extLst>
          </p:cNvPr>
          <p:cNvSpPr>
            <a:spLocks noGrp="1"/>
          </p:cNvSpPr>
          <p:nvPr>
            <p:ph type="title"/>
          </p:nvPr>
        </p:nvSpPr>
        <p:spPr>
          <a:xfrm>
            <a:off x="279657" y="279400"/>
            <a:ext cx="10515600" cy="1325563"/>
          </a:xfrm>
        </p:spPr>
        <p:txBody>
          <a:bodyPr>
            <a:normAutofit/>
          </a:bodyPr>
          <a:lstStyle/>
          <a:p>
            <a:r>
              <a:rPr kumimoji="1" lang="ja-JP" altLang="en-US" sz="3200" dirty="0"/>
              <a:t>横須賀市薬剤師会作成の</a:t>
            </a:r>
            <a:br>
              <a:rPr kumimoji="1" lang="en-US" altLang="ja-JP" sz="3200" dirty="0"/>
            </a:br>
            <a:r>
              <a:rPr kumimoji="1" lang="ja-JP" altLang="en-US" sz="3200" dirty="0"/>
              <a:t>診療情報提供書作成のお願いの資料</a:t>
            </a:r>
          </a:p>
        </p:txBody>
      </p:sp>
      <p:pic>
        <p:nvPicPr>
          <p:cNvPr id="5" name="コンテンツ プレースホルダー 4">
            <a:extLst>
              <a:ext uri="{FF2B5EF4-FFF2-40B4-BE49-F238E27FC236}">
                <a16:creationId xmlns:a16="http://schemas.microsoft.com/office/drawing/2014/main" id="{4097B42C-BBFF-BFA2-016B-9FA438005A2C}"/>
              </a:ext>
            </a:extLst>
          </p:cNvPr>
          <p:cNvPicPr>
            <a:picLocks noGrp="1" noChangeAspect="1"/>
          </p:cNvPicPr>
          <p:nvPr>
            <p:ph idx="1"/>
          </p:nvPr>
        </p:nvPicPr>
        <p:blipFill>
          <a:blip r:embed="rId2"/>
          <a:stretch>
            <a:fillRect/>
          </a:stretch>
        </p:blipFill>
        <p:spPr>
          <a:xfrm>
            <a:off x="7172325" y="70888"/>
            <a:ext cx="4740018" cy="6677575"/>
          </a:xfrm>
        </p:spPr>
      </p:pic>
      <p:sp>
        <p:nvSpPr>
          <p:cNvPr id="6" name="スライド番号プレースホルダー 5">
            <a:extLst>
              <a:ext uri="{FF2B5EF4-FFF2-40B4-BE49-F238E27FC236}">
                <a16:creationId xmlns:a16="http://schemas.microsoft.com/office/drawing/2014/main" id="{2AF80088-015A-5041-4C49-ADF625D99E3A}"/>
              </a:ext>
            </a:extLst>
          </p:cNvPr>
          <p:cNvSpPr>
            <a:spLocks noGrp="1"/>
          </p:cNvSpPr>
          <p:nvPr>
            <p:ph type="sldNum" sz="quarter" idx="12"/>
          </p:nvPr>
        </p:nvSpPr>
        <p:spPr/>
        <p:txBody>
          <a:bodyPr/>
          <a:lstStyle/>
          <a:p>
            <a:fld id="{23E8987D-2528-4B9D-9CA5-B9BC34FF62FE}" type="slidenum">
              <a:rPr kumimoji="1" lang="ja-JP" altLang="en-US" smtClean="0"/>
              <a:t>18</a:t>
            </a:fld>
            <a:endParaRPr kumimoji="1" lang="ja-JP" altLang="en-US"/>
          </a:p>
        </p:txBody>
      </p:sp>
    </p:spTree>
    <p:extLst>
      <p:ext uri="{BB962C8B-B14F-4D97-AF65-F5344CB8AC3E}">
        <p14:creationId xmlns:p14="http://schemas.microsoft.com/office/powerpoint/2010/main" val="924797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7BE7BA-0CDA-7566-8550-CB60C18CA662}"/>
              </a:ext>
            </a:extLst>
          </p:cNvPr>
          <p:cNvSpPr>
            <a:spLocks noGrp="1"/>
          </p:cNvSpPr>
          <p:nvPr>
            <p:ph type="title"/>
          </p:nvPr>
        </p:nvSpPr>
        <p:spPr/>
        <p:txBody>
          <a:bodyPr/>
          <a:lstStyle/>
          <a:p>
            <a:r>
              <a:rPr kumimoji="1" lang="ja-JP" altLang="en-US" dirty="0"/>
              <a:t>医療度の高い患者さんの訪問依頼は早めにお願いします。</a:t>
            </a:r>
          </a:p>
        </p:txBody>
      </p:sp>
      <p:sp>
        <p:nvSpPr>
          <p:cNvPr id="3" name="コンテンツ プレースホルダー 2">
            <a:extLst>
              <a:ext uri="{FF2B5EF4-FFF2-40B4-BE49-F238E27FC236}">
                <a16:creationId xmlns:a16="http://schemas.microsoft.com/office/drawing/2014/main" id="{C4F036F9-6EBE-F5D4-86A1-25DDB294345A}"/>
              </a:ext>
            </a:extLst>
          </p:cNvPr>
          <p:cNvSpPr>
            <a:spLocks noGrp="1"/>
          </p:cNvSpPr>
          <p:nvPr>
            <p:ph idx="1"/>
          </p:nvPr>
        </p:nvSpPr>
        <p:spPr>
          <a:xfrm>
            <a:off x="742949" y="1825625"/>
            <a:ext cx="10720389" cy="4667250"/>
          </a:xfrm>
        </p:spPr>
        <p:txBody>
          <a:bodyPr>
            <a:normAutofit fontScale="92500" lnSpcReduction="20000"/>
          </a:bodyPr>
          <a:lstStyle/>
          <a:p>
            <a:r>
              <a:rPr lang="ja-JP" altLang="en-US" dirty="0"/>
              <a:t>ターミナル</a:t>
            </a:r>
            <a:endParaRPr lang="en-US" altLang="ja-JP" dirty="0"/>
          </a:p>
          <a:p>
            <a:r>
              <a:rPr lang="ja-JP" altLang="en-US" dirty="0"/>
              <a:t>がんの末期</a:t>
            </a:r>
            <a:endParaRPr lang="en-US" altLang="ja-JP" dirty="0"/>
          </a:p>
          <a:p>
            <a:r>
              <a:rPr lang="ja-JP" altLang="en-US" dirty="0"/>
              <a:t>麻薬使用</a:t>
            </a:r>
            <a:endParaRPr lang="en-US" altLang="ja-JP" dirty="0"/>
          </a:p>
          <a:p>
            <a:r>
              <a:rPr lang="ja-JP" altLang="en-US" dirty="0"/>
              <a:t>胃ろう、経管栄養、</a:t>
            </a:r>
            <a:endParaRPr lang="en-US" altLang="ja-JP" dirty="0"/>
          </a:p>
          <a:p>
            <a:r>
              <a:rPr lang="ja-JP" altLang="en-US" dirty="0"/>
              <a:t>中心静脈栄養</a:t>
            </a:r>
            <a:endParaRPr lang="en-US" altLang="ja-JP" dirty="0"/>
          </a:p>
          <a:p>
            <a:r>
              <a:rPr lang="ja-JP" altLang="en-US" dirty="0"/>
              <a:t>注射薬使用</a:t>
            </a:r>
            <a:endParaRPr lang="en-US" altLang="ja-JP" dirty="0"/>
          </a:p>
          <a:p>
            <a:r>
              <a:rPr lang="ja-JP" altLang="en-US" dirty="0"/>
              <a:t>高度管理医療機器が必要</a:t>
            </a:r>
            <a:endParaRPr lang="en-US" altLang="ja-JP" dirty="0"/>
          </a:p>
          <a:p>
            <a:r>
              <a:rPr lang="ja-JP" altLang="en-US" dirty="0"/>
              <a:t>嚥下困難</a:t>
            </a:r>
            <a:endParaRPr lang="en-US" altLang="ja-JP" dirty="0"/>
          </a:p>
          <a:p>
            <a:pPr marL="0" indent="0">
              <a:buNone/>
            </a:pPr>
            <a:endParaRPr kumimoji="1" lang="en-US" altLang="ja-JP" dirty="0"/>
          </a:p>
          <a:p>
            <a:pPr marL="0" indent="0" algn="ctr">
              <a:buNone/>
            </a:pPr>
            <a:r>
              <a:rPr kumimoji="1" lang="ja-JP" altLang="en-US" sz="3900" b="1" dirty="0"/>
              <a:t>退院前カンファレンス（退院時共同指導）に</a:t>
            </a:r>
            <a:endParaRPr kumimoji="1" lang="en-US" altLang="ja-JP" sz="3900" b="1" dirty="0"/>
          </a:p>
          <a:p>
            <a:pPr marL="0" indent="0" algn="ctr">
              <a:buNone/>
            </a:pPr>
            <a:r>
              <a:rPr kumimoji="1" lang="ja-JP" altLang="en-US" sz="3900" b="1" dirty="0"/>
              <a:t>呼んでください。</a:t>
            </a:r>
            <a:r>
              <a:rPr kumimoji="1" lang="en-US" altLang="ja-JP" sz="3900" b="1" dirty="0"/>
              <a:t>&lt;(_ _)&gt;</a:t>
            </a:r>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39086C44-E5C3-A5F8-95D1-2F1A999DBF37}"/>
              </a:ext>
            </a:extLst>
          </p:cNvPr>
          <p:cNvSpPr>
            <a:spLocks noGrp="1"/>
          </p:cNvSpPr>
          <p:nvPr>
            <p:ph type="sldNum" sz="quarter" idx="12"/>
          </p:nvPr>
        </p:nvSpPr>
        <p:spPr/>
        <p:txBody>
          <a:bodyPr/>
          <a:lstStyle/>
          <a:p>
            <a:fld id="{23E8987D-2528-4B9D-9CA5-B9BC34FF62FE}" type="slidenum">
              <a:rPr kumimoji="1" lang="ja-JP" altLang="en-US" smtClean="0"/>
              <a:t>19</a:t>
            </a:fld>
            <a:endParaRPr kumimoji="1" lang="ja-JP" altLang="en-US"/>
          </a:p>
        </p:txBody>
      </p:sp>
    </p:spTree>
    <p:extLst>
      <p:ext uri="{BB962C8B-B14F-4D97-AF65-F5344CB8AC3E}">
        <p14:creationId xmlns:p14="http://schemas.microsoft.com/office/powerpoint/2010/main" val="299829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673B7-0F41-56ED-7234-A6E38F6268BC}"/>
              </a:ext>
            </a:extLst>
          </p:cNvPr>
          <p:cNvSpPr>
            <a:spLocks noGrp="1"/>
          </p:cNvSpPr>
          <p:nvPr>
            <p:ph type="title"/>
          </p:nvPr>
        </p:nvSpPr>
        <p:spPr/>
        <p:txBody>
          <a:bodyPr/>
          <a:lstStyle/>
          <a:p>
            <a:r>
              <a:rPr kumimoji="1" lang="ja-JP" altLang="en-US" dirty="0"/>
              <a:t>本日の内容</a:t>
            </a:r>
          </a:p>
        </p:txBody>
      </p:sp>
      <p:sp>
        <p:nvSpPr>
          <p:cNvPr id="3" name="コンテンツ プレースホルダー 2">
            <a:extLst>
              <a:ext uri="{FF2B5EF4-FFF2-40B4-BE49-F238E27FC236}">
                <a16:creationId xmlns:a16="http://schemas.microsoft.com/office/drawing/2014/main" id="{0243DEFD-1D7A-8FAF-EA65-A51CA39EACC0}"/>
              </a:ext>
            </a:extLst>
          </p:cNvPr>
          <p:cNvSpPr>
            <a:spLocks noGrp="1"/>
          </p:cNvSpPr>
          <p:nvPr>
            <p:ph idx="1"/>
          </p:nvPr>
        </p:nvSpPr>
        <p:spPr/>
        <p:txBody>
          <a:bodyPr/>
          <a:lstStyle/>
          <a:p>
            <a:pPr marL="0" indent="0">
              <a:buNone/>
            </a:pPr>
            <a:r>
              <a:rPr kumimoji="1" lang="ja-JP" altLang="en-US" dirty="0">
                <a:highlight>
                  <a:srgbClr val="FFD5FF"/>
                </a:highlight>
              </a:rPr>
              <a:t>➀在宅での薬剤師の仕事</a:t>
            </a:r>
            <a:endParaRPr kumimoji="1" lang="en-US" altLang="ja-JP" dirty="0">
              <a:highlight>
                <a:srgbClr val="FFD5FF"/>
              </a:highlight>
            </a:endParaRPr>
          </a:p>
          <a:p>
            <a:pPr marL="0" indent="0">
              <a:buNone/>
            </a:pPr>
            <a:r>
              <a:rPr lang="ja-JP" altLang="en-US" dirty="0">
                <a:highlight>
                  <a:srgbClr val="FFD5FF"/>
                </a:highlight>
              </a:rPr>
              <a:t>②薬剤師の在宅訪問のルールとお願い</a:t>
            </a:r>
            <a:endParaRPr lang="en-US" altLang="ja-JP" dirty="0">
              <a:highlight>
                <a:srgbClr val="FFD5FF"/>
              </a:highlight>
            </a:endParaRPr>
          </a:p>
          <a:p>
            <a:pPr marL="0" indent="0">
              <a:buNone/>
            </a:pPr>
            <a:r>
              <a:rPr kumimoji="1" lang="ja-JP" altLang="en-US" dirty="0">
                <a:highlight>
                  <a:srgbClr val="FFD5FF"/>
                </a:highlight>
              </a:rPr>
              <a:t>③横須賀市薬剤師会「在宅支援薬局ネットワーク」の紹介</a:t>
            </a:r>
          </a:p>
        </p:txBody>
      </p:sp>
      <p:pic>
        <p:nvPicPr>
          <p:cNvPr id="4" name="図 3">
            <a:extLst>
              <a:ext uri="{FF2B5EF4-FFF2-40B4-BE49-F238E27FC236}">
                <a16:creationId xmlns:a16="http://schemas.microsoft.com/office/drawing/2014/main" id="{A48184FC-250E-DF38-093A-02669552D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44" y="5114547"/>
            <a:ext cx="1979712" cy="1484784"/>
          </a:xfrm>
          <a:prstGeom prst="rect">
            <a:avLst/>
          </a:prstGeom>
        </p:spPr>
      </p:pic>
      <p:sp>
        <p:nvSpPr>
          <p:cNvPr id="5" name="スライド番号プレースホルダー 4">
            <a:extLst>
              <a:ext uri="{FF2B5EF4-FFF2-40B4-BE49-F238E27FC236}">
                <a16:creationId xmlns:a16="http://schemas.microsoft.com/office/drawing/2014/main" id="{C3B1D513-7FB7-8FF4-6687-4CBE99B9CE31}"/>
              </a:ext>
            </a:extLst>
          </p:cNvPr>
          <p:cNvSpPr>
            <a:spLocks noGrp="1"/>
          </p:cNvSpPr>
          <p:nvPr>
            <p:ph type="sldNum" sz="quarter" idx="12"/>
          </p:nvPr>
        </p:nvSpPr>
        <p:spPr/>
        <p:txBody>
          <a:bodyPr/>
          <a:lstStyle/>
          <a:p>
            <a:fld id="{23E8987D-2528-4B9D-9CA5-B9BC34FF62FE}" type="slidenum">
              <a:rPr kumimoji="1" lang="ja-JP" altLang="en-US" smtClean="0"/>
              <a:t>2</a:t>
            </a:fld>
            <a:endParaRPr kumimoji="1" lang="ja-JP" altLang="en-US"/>
          </a:p>
        </p:txBody>
      </p:sp>
    </p:spTree>
    <p:extLst>
      <p:ext uri="{BB962C8B-B14F-4D97-AF65-F5344CB8AC3E}">
        <p14:creationId xmlns:p14="http://schemas.microsoft.com/office/powerpoint/2010/main" val="983849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4A606B0-0B99-5F5C-325F-6A997C6EF2CC}"/>
              </a:ext>
            </a:extLst>
          </p:cNvPr>
          <p:cNvSpPr>
            <a:spLocks noGrp="1"/>
          </p:cNvSpPr>
          <p:nvPr>
            <p:ph idx="1"/>
          </p:nvPr>
        </p:nvSpPr>
        <p:spPr>
          <a:xfrm>
            <a:off x="838200" y="585788"/>
            <a:ext cx="10515600" cy="5591175"/>
          </a:xfrm>
        </p:spPr>
        <p:txBody>
          <a:bodyPr>
            <a:normAutofit fontScale="85000" lnSpcReduction="20000"/>
          </a:bodyPr>
          <a:lstStyle/>
          <a:p>
            <a:r>
              <a:rPr kumimoji="1" lang="ja-JP" altLang="en-US" dirty="0">
                <a:highlight>
                  <a:srgbClr val="FFFF00"/>
                </a:highlight>
              </a:rPr>
              <a:t>単一建物に１人</a:t>
            </a:r>
            <a:endParaRPr kumimoji="1" lang="en-US" altLang="ja-JP" dirty="0">
              <a:highlight>
                <a:srgbClr val="FFFF00"/>
              </a:highlight>
            </a:endParaRPr>
          </a:p>
          <a:p>
            <a:pPr marL="0" indent="0">
              <a:buNone/>
            </a:pPr>
            <a:r>
              <a:rPr lang="ja-JP" altLang="en-US" dirty="0"/>
              <a:t>　　　介護保険５１７単位</a:t>
            </a:r>
            <a:endParaRPr lang="en-US" altLang="ja-JP" dirty="0"/>
          </a:p>
          <a:p>
            <a:pPr marL="0" indent="0">
              <a:buNone/>
            </a:pPr>
            <a:r>
              <a:rPr kumimoji="1" lang="ja-JP" altLang="en-US" dirty="0"/>
              <a:t>　　　医療保険６５０点</a:t>
            </a:r>
            <a:endParaRPr kumimoji="1" lang="en-US" altLang="ja-JP" dirty="0"/>
          </a:p>
          <a:p>
            <a:r>
              <a:rPr lang="ja-JP" altLang="en-US" dirty="0">
                <a:highlight>
                  <a:srgbClr val="FFFF00"/>
                </a:highlight>
              </a:rPr>
              <a:t>単一建物に２～９人</a:t>
            </a:r>
            <a:endParaRPr lang="en-US" altLang="ja-JP" dirty="0">
              <a:highlight>
                <a:srgbClr val="FFFF00"/>
              </a:highlight>
            </a:endParaRPr>
          </a:p>
          <a:p>
            <a:pPr marL="0" indent="0">
              <a:buNone/>
            </a:pPr>
            <a:r>
              <a:rPr lang="ja-JP" altLang="en-US" dirty="0"/>
              <a:t>　　　介護保険３７８単位</a:t>
            </a:r>
            <a:endParaRPr lang="en-US" altLang="ja-JP" dirty="0"/>
          </a:p>
          <a:p>
            <a:pPr marL="0" indent="0">
              <a:buNone/>
            </a:pPr>
            <a:r>
              <a:rPr lang="ja-JP" altLang="en-US" dirty="0"/>
              <a:t>　　　医療保険３２０点</a:t>
            </a:r>
            <a:endParaRPr lang="en-US" altLang="ja-JP" dirty="0"/>
          </a:p>
          <a:p>
            <a:r>
              <a:rPr lang="ja-JP" altLang="en-US" dirty="0">
                <a:highlight>
                  <a:srgbClr val="FFFF00"/>
                </a:highlight>
              </a:rPr>
              <a:t>単一建物に１０人以上</a:t>
            </a:r>
            <a:endParaRPr lang="en-US" altLang="ja-JP" dirty="0">
              <a:highlight>
                <a:srgbClr val="FFFF00"/>
              </a:highlight>
            </a:endParaRPr>
          </a:p>
          <a:p>
            <a:pPr marL="0" indent="0">
              <a:buNone/>
            </a:pPr>
            <a:r>
              <a:rPr lang="ja-JP" altLang="en-US" dirty="0"/>
              <a:t>　　　介護保険３４１単位</a:t>
            </a:r>
            <a:endParaRPr lang="en-US" altLang="ja-JP" dirty="0"/>
          </a:p>
          <a:p>
            <a:pPr marL="0" indent="0">
              <a:buNone/>
            </a:pPr>
            <a:r>
              <a:rPr lang="ja-JP" altLang="en-US" dirty="0"/>
              <a:t>　　　医療保険２９０点</a:t>
            </a:r>
            <a:endParaRPr lang="en-US" altLang="ja-JP" dirty="0"/>
          </a:p>
          <a:p>
            <a:pPr marL="0" indent="0">
              <a:buNone/>
            </a:pPr>
            <a:endParaRPr lang="en-US" altLang="ja-JP" dirty="0"/>
          </a:p>
          <a:p>
            <a:pPr marL="0" indent="0">
              <a:buNone/>
            </a:pPr>
            <a:r>
              <a:rPr lang="ja-JP" altLang="en-US" dirty="0"/>
              <a:t>臨時（緊急）はすべて医療保険</a:t>
            </a:r>
            <a:endParaRPr lang="en-US" altLang="ja-JP" dirty="0"/>
          </a:p>
          <a:p>
            <a:pPr marL="0" indent="0">
              <a:buNone/>
            </a:pPr>
            <a:r>
              <a:rPr lang="ja-JP" altLang="en-US" dirty="0"/>
              <a:t>➀</a:t>
            </a:r>
            <a:r>
              <a:rPr lang="en-US" altLang="ja-JP" dirty="0"/>
              <a:t>500</a:t>
            </a:r>
            <a:r>
              <a:rPr lang="ja-JP" altLang="en-US" dirty="0"/>
              <a:t>点</a:t>
            </a:r>
            <a:endParaRPr lang="en-US" altLang="ja-JP" dirty="0"/>
          </a:p>
          <a:p>
            <a:pPr marL="0" indent="0">
              <a:buNone/>
            </a:pPr>
            <a:r>
              <a:rPr lang="ja-JP" altLang="en-US" dirty="0"/>
              <a:t>②</a:t>
            </a:r>
            <a:r>
              <a:rPr lang="en-US" altLang="ja-JP" dirty="0"/>
              <a:t>200</a:t>
            </a:r>
            <a:r>
              <a:rPr lang="ja-JP" altLang="en-US" dirty="0"/>
              <a:t>点</a:t>
            </a:r>
            <a:endParaRPr lang="en-US" altLang="ja-JP" dirty="0"/>
          </a:p>
          <a:p>
            <a:pPr marL="0" indent="0">
              <a:buNone/>
            </a:pPr>
            <a:r>
              <a:rPr lang="ja-JP" altLang="en-US" dirty="0"/>
              <a:t>その他料金形態は非常機複雑で丁寧に説明しているとそれだけで数時間必要なので</a:t>
            </a: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A610CAEB-4608-C4C5-3AC0-4CAC4198D49E}"/>
              </a:ext>
            </a:extLst>
          </p:cNvPr>
          <p:cNvSpPr>
            <a:spLocks noGrp="1"/>
          </p:cNvSpPr>
          <p:nvPr>
            <p:ph type="sldNum" sz="quarter" idx="12"/>
          </p:nvPr>
        </p:nvSpPr>
        <p:spPr/>
        <p:txBody>
          <a:bodyPr/>
          <a:lstStyle/>
          <a:p>
            <a:fld id="{23E8987D-2528-4B9D-9CA5-B9BC34FF62FE}" type="slidenum">
              <a:rPr kumimoji="1" lang="ja-JP" altLang="en-US" smtClean="0"/>
              <a:t>20</a:t>
            </a:fld>
            <a:endParaRPr kumimoji="1" lang="ja-JP" altLang="en-US"/>
          </a:p>
        </p:txBody>
      </p:sp>
    </p:spTree>
    <p:extLst>
      <p:ext uri="{BB962C8B-B14F-4D97-AF65-F5344CB8AC3E}">
        <p14:creationId xmlns:p14="http://schemas.microsoft.com/office/powerpoint/2010/main" val="3092638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C8BB524-6A91-EA74-F912-BCC5E96FDFCB}"/>
              </a:ext>
            </a:extLst>
          </p:cNvPr>
          <p:cNvSpPr>
            <a:spLocks noGrp="1"/>
          </p:cNvSpPr>
          <p:nvPr>
            <p:ph idx="1"/>
          </p:nvPr>
        </p:nvSpPr>
        <p:spPr>
          <a:xfrm>
            <a:off x="838200" y="3009899"/>
            <a:ext cx="10515600" cy="3167063"/>
          </a:xfrm>
        </p:spPr>
        <p:txBody>
          <a:bodyPr>
            <a:normAutofit/>
          </a:bodyPr>
          <a:lstStyle/>
          <a:p>
            <a:pPr marL="0" indent="0" algn="ctr">
              <a:buNone/>
            </a:pPr>
            <a:r>
              <a:rPr kumimoji="1" lang="ja-JP" altLang="en-US" sz="4000" dirty="0"/>
              <a:t>薬剤師の介護保険による訪問は</a:t>
            </a:r>
            <a:endParaRPr kumimoji="1" lang="en-US" altLang="ja-JP" sz="4000" dirty="0"/>
          </a:p>
          <a:p>
            <a:pPr marL="0" indent="0" algn="ctr">
              <a:buNone/>
            </a:pPr>
            <a:r>
              <a:rPr kumimoji="1" lang="ja-JP" altLang="en-US" sz="4000" dirty="0"/>
              <a:t>限度額に含まれません</a:t>
            </a:r>
          </a:p>
        </p:txBody>
      </p:sp>
      <p:sp>
        <p:nvSpPr>
          <p:cNvPr id="4" name="スライド番号プレースホルダー 3">
            <a:extLst>
              <a:ext uri="{FF2B5EF4-FFF2-40B4-BE49-F238E27FC236}">
                <a16:creationId xmlns:a16="http://schemas.microsoft.com/office/drawing/2014/main" id="{05781262-6628-428E-7F51-54625DE3FC2A}"/>
              </a:ext>
            </a:extLst>
          </p:cNvPr>
          <p:cNvSpPr>
            <a:spLocks noGrp="1"/>
          </p:cNvSpPr>
          <p:nvPr>
            <p:ph type="sldNum" sz="quarter" idx="12"/>
          </p:nvPr>
        </p:nvSpPr>
        <p:spPr/>
        <p:txBody>
          <a:bodyPr/>
          <a:lstStyle/>
          <a:p>
            <a:fld id="{23E8987D-2528-4B9D-9CA5-B9BC34FF62FE}" type="slidenum">
              <a:rPr kumimoji="1" lang="ja-JP" altLang="en-US" smtClean="0"/>
              <a:t>21</a:t>
            </a:fld>
            <a:endParaRPr kumimoji="1" lang="ja-JP" altLang="en-US"/>
          </a:p>
        </p:txBody>
      </p:sp>
    </p:spTree>
    <p:extLst>
      <p:ext uri="{BB962C8B-B14F-4D97-AF65-F5344CB8AC3E}">
        <p14:creationId xmlns:p14="http://schemas.microsoft.com/office/powerpoint/2010/main" val="74786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D8CF84B-D3F2-80A5-1955-30E33D7F4CDE}"/>
              </a:ext>
            </a:extLst>
          </p:cNvPr>
          <p:cNvSpPr>
            <a:spLocks noGrp="1"/>
          </p:cNvSpPr>
          <p:nvPr>
            <p:ph type="title"/>
          </p:nvPr>
        </p:nvSpPr>
        <p:spPr/>
        <p:txBody>
          <a:bodyPr>
            <a:normAutofit/>
          </a:bodyPr>
          <a:lstStyle/>
          <a:p>
            <a:pPr marL="0" indent="0">
              <a:buNone/>
            </a:pPr>
            <a:br>
              <a:rPr lang="en-US" altLang="ja-JP" dirty="0"/>
            </a:br>
            <a:r>
              <a:rPr kumimoji="1" lang="ja-JP" altLang="en-US" sz="3200" dirty="0">
                <a:highlight>
                  <a:srgbClr val="FFD5FF"/>
                </a:highlight>
              </a:rPr>
              <a:t>③横須賀市薬剤師会「在宅支援薬局ネットワーク」の紹介</a:t>
            </a:r>
            <a:endParaRPr lang="ja-JP" altLang="en-US" dirty="0">
              <a:highlight>
                <a:srgbClr val="FFD5FF"/>
              </a:highlight>
            </a:endParaRPr>
          </a:p>
        </p:txBody>
      </p:sp>
      <p:sp>
        <p:nvSpPr>
          <p:cNvPr id="5" name="テキスト プレースホルダー 4">
            <a:extLst>
              <a:ext uri="{FF2B5EF4-FFF2-40B4-BE49-F238E27FC236}">
                <a16:creationId xmlns:a16="http://schemas.microsoft.com/office/drawing/2014/main" id="{8F7688EF-B461-4788-C038-6D1197E2E509}"/>
              </a:ext>
            </a:extLst>
          </p:cNvPr>
          <p:cNvSpPr>
            <a:spLocks noGrp="1"/>
          </p:cNvSpPr>
          <p:nvPr>
            <p:ph type="body" idx="1"/>
          </p:nvPr>
        </p:nvSpPr>
        <p:spPr/>
        <p:txBody>
          <a:bodyPr/>
          <a:lstStyle/>
          <a:p>
            <a:endParaRPr lang="ja-JP" altLang="en-US" dirty="0"/>
          </a:p>
        </p:txBody>
      </p:sp>
      <p:pic>
        <p:nvPicPr>
          <p:cNvPr id="2" name="図 1">
            <a:extLst>
              <a:ext uri="{FF2B5EF4-FFF2-40B4-BE49-F238E27FC236}">
                <a16:creationId xmlns:a16="http://schemas.microsoft.com/office/drawing/2014/main" id="{E65A8DA7-1751-08BF-11A6-0D4CF9627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44" y="5114547"/>
            <a:ext cx="1979712" cy="1484784"/>
          </a:xfrm>
          <a:prstGeom prst="rect">
            <a:avLst/>
          </a:prstGeom>
        </p:spPr>
      </p:pic>
      <p:sp>
        <p:nvSpPr>
          <p:cNvPr id="3" name="スライド番号プレースホルダー 2">
            <a:extLst>
              <a:ext uri="{FF2B5EF4-FFF2-40B4-BE49-F238E27FC236}">
                <a16:creationId xmlns:a16="http://schemas.microsoft.com/office/drawing/2014/main" id="{B6E861C3-A89B-3FC7-3B4C-ADA8EF82AE6E}"/>
              </a:ext>
            </a:extLst>
          </p:cNvPr>
          <p:cNvSpPr>
            <a:spLocks noGrp="1"/>
          </p:cNvSpPr>
          <p:nvPr>
            <p:ph type="sldNum" sz="quarter" idx="12"/>
          </p:nvPr>
        </p:nvSpPr>
        <p:spPr/>
        <p:txBody>
          <a:bodyPr/>
          <a:lstStyle/>
          <a:p>
            <a:fld id="{23E8987D-2528-4B9D-9CA5-B9BC34FF62FE}" type="slidenum">
              <a:rPr kumimoji="1" lang="ja-JP" altLang="en-US" smtClean="0"/>
              <a:t>22</a:t>
            </a:fld>
            <a:endParaRPr kumimoji="1" lang="ja-JP" altLang="en-US"/>
          </a:p>
        </p:txBody>
      </p:sp>
    </p:spTree>
    <p:extLst>
      <p:ext uri="{BB962C8B-B14F-4D97-AF65-F5344CB8AC3E}">
        <p14:creationId xmlns:p14="http://schemas.microsoft.com/office/powerpoint/2010/main" val="1250886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1B4B2-1DD9-4701-B557-DA0839B473E9}"/>
              </a:ext>
            </a:extLst>
          </p:cNvPr>
          <p:cNvSpPr>
            <a:spLocks noGrp="1"/>
          </p:cNvSpPr>
          <p:nvPr>
            <p:ph type="title"/>
          </p:nvPr>
        </p:nvSpPr>
        <p:spPr>
          <a:xfrm>
            <a:off x="2392680" y="1122363"/>
            <a:ext cx="7905450" cy="2387600"/>
          </a:xfrm>
        </p:spPr>
        <p:txBody>
          <a:bodyPr vert="horz" lIns="91440" tIns="45720" rIns="91440" bIns="45720" rtlCol="0" anchor="b">
            <a:normAutofit/>
          </a:bodyPr>
          <a:lstStyle/>
          <a:p>
            <a:r>
              <a:rPr lang="ja-JP" altLang="en-US" sz="2800" dirty="0">
                <a:solidFill>
                  <a:schemeClr val="tx1">
                    <a:lumMod val="85000"/>
                    <a:lumOff val="15000"/>
                  </a:schemeClr>
                </a:solidFill>
              </a:rPr>
              <a:t>一般社団法人　横須賀市薬剤師会</a:t>
            </a:r>
            <a:br>
              <a:rPr lang="en-US" altLang="ja-JP" sz="5700" dirty="0">
                <a:solidFill>
                  <a:schemeClr val="tx1">
                    <a:lumMod val="85000"/>
                    <a:lumOff val="15000"/>
                  </a:schemeClr>
                </a:solidFill>
              </a:rPr>
            </a:br>
            <a:r>
              <a:rPr lang="ja-JP" altLang="en-US" sz="4800" dirty="0">
                <a:solidFill>
                  <a:schemeClr val="tx1">
                    <a:lumMod val="85000"/>
                    <a:lumOff val="15000"/>
                  </a:schemeClr>
                </a:solidFill>
              </a:rPr>
              <a:t>在宅支援薬局ネットワーク</a:t>
            </a:r>
            <a:endParaRPr lang="en-US" altLang="ja-JP" sz="5700" dirty="0">
              <a:solidFill>
                <a:schemeClr val="tx1">
                  <a:lumMod val="85000"/>
                  <a:lumOff val="15000"/>
                </a:schemeClr>
              </a:solidFill>
            </a:endParaRPr>
          </a:p>
        </p:txBody>
      </p:sp>
      <p:sp>
        <p:nvSpPr>
          <p:cNvPr id="3" name="コンテンツ プレースホルダー 2">
            <a:extLst>
              <a:ext uri="{FF2B5EF4-FFF2-40B4-BE49-F238E27FC236}">
                <a16:creationId xmlns:a16="http://schemas.microsoft.com/office/drawing/2014/main" id="{5E7D0949-DC43-4F46-B052-245AAB70F5CA}"/>
              </a:ext>
            </a:extLst>
          </p:cNvPr>
          <p:cNvSpPr>
            <a:spLocks noGrp="1"/>
          </p:cNvSpPr>
          <p:nvPr>
            <p:ph idx="1"/>
          </p:nvPr>
        </p:nvSpPr>
        <p:spPr>
          <a:xfrm>
            <a:off x="1719310" y="4079875"/>
            <a:ext cx="8797771" cy="1655762"/>
          </a:xfrm>
        </p:spPr>
        <p:txBody>
          <a:bodyPr vert="horz" lIns="91440" tIns="45720" rIns="91440" bIns="45720" rtlCol="0">
            <a:normAutofit/>
          </a:bodyPr>
          <a:lstStyle/>
          <a:p>
            <a:pPr marL="0" indent="0">
              <a:buNone/>
            </a:pPr>
            <a:r>
              <a:rPr lang="ja-JP" altLang="en-US" sz="2400" dirty="0"/>
              <a:t>患者さんの情報を</a:t>
            </a:r>
            <a:r>
              <a:rPr lang="en-US" altLang="ja-JP" sz="2400" dirty="0"/>
              <a:t>FAX</a:t>
            </a:r>
            <a:r>
              <a:rPr lang="ja-JP" altLang="en-US" sz="2400" dirty="0"/>
              <a:t>いただきますと、</a:t>
            </a:r>
            <a:endParaRPr lang="en-US" altLang="ja-JP" sz="2400" dirty="0"/>
          </a:p>
          <a:p>
            <a:pPr marL="0" indent="0">
              <a:buNone/>
            </a:pPr>
            <a:r>
              <a:rPr lang="ja-JP" altLang="en-US" sz="2400" dirty="0"/>
              <a:t>ネットワーク参加の在宅対応の近隣薬局をご紹介するシステムです。</a:t>
            </a:r>
            <a:endParaRPr lang="ja-JP" altLang="en-US" sz="2400" dirty="0">
              <a:solidFill>
                <a:schemeClr val="tx1">
                  <a:lumMod val="85000"/>
                  <a:lumOff val="15000"/>
                </a:schemeClr>
              </a:solidFill>
            </a:endParaRPr>
          </a:p>
        </p:txBody>
      </p:sp>
      <p:sp>
        <p:nvSpPr>
          <p:cNvPr id="4" name="スライド番号プレースホルダー 3">
            <a:extLst>
              <a:ext uri="{FF2B5EF4-FFF2-40B4-BE49-F238E27FC236}">
                <a16:creationId xmlns:a16="http://schemas.microsoft.com/office/drawing/2014/main" id="{FBA3D788-4AF2-9C88-1124-00A05540208C}"/>
              </a:ext>
            </a:extLst>
          </p:cNvPr>
          <p:cNvSpPr>
            <a:spLocks noGrp="1"/>
          </p:cNvSpPr>
          <p:nvPr>
            <p:ph type="sldNum" sz="quarter" idx="12"/>
          </p:nvPr>
        </p:nvSpPr>
        <p:spPr/>
        <p:txBody>
          <a:bodyPr/>
          <a:lstStyle/>
          <a:p>
            <a:fld id="{23E8987D-2528-4B9D-9CA5-B9BC34FF62FE}" type="slidenum">
              <a:rPr kumimoji="1" lang="ja-JP" altLang="en-US" smtClean="0"/>
              <a:t>23</a:t>
            </a:fld>
            <a:endParaRPr kumimoji="1" lang="ja-JP" altLang="en-US"/>
          </a:p>
        </p:txBody>
      </p:sp>
    </p:spTree>
    <p:extLst>
      <p:ext uri="{BB962C8B-B14F-4D97-AF65-F5344CB8AC3E}">
        <p14:creationId xmlns:p14="http://schemas.microsoft.com/office/powerpoint/2010/main" val="3374986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C5BF6CB3-6E13-4202-942F-CC27B8EB88DE}"/>
              </a:ext>
            </a:extLst>
          </p:cNvPr>
          <p:cNvSpPr>
            <a:spLocks noGrp="1"/>
          </p:cNvSpPr>
          <p:nvPr>
            <p:ph type="title"/>
          </p:nvPr>
        </p:nvSpPr>
        <p:spPr>
          <a:xfrm>
            <a:off x="2006600" y="643468"/>
            <a:ext cx="2522980" cy="1597315"/>
          </a:xfrm>
          <a:ln/>
        </p:spPr>
        <p:style>
          <a:lnRef idx="2">
            <a:schemeClr val="accent6"/>
          </a:lnRef>
          <a:fillRef idx="1">
            <a:schemeClr val="lt1"/>
          </a:fillRef>
          <a:effectRef idx="0">
            <a:schemeClr val="accent6"/>
          </a:effectRef>
          <a:fontRef idx="minor">
            <a:schemeClr val="dk1"/>
          </a:fontRef>
        </p:style>
        <p:txBody>
          <a:bodyPr vert="horz" wrap="square" lIns="91440" tIns="45720" rIns="91440" bIns="45720" rtlCol="0" anchor="ctr">
            <a:normAutofit/>
          </a:bodyPr>
          <a:lstStyle/>
          <a:p>
            <a:pPr algn="ctr"/>
            <a:r>
              <a:rPr lang="ja-JP" altLang="en-US" sz="2400" dirty="0">
                <a:latin typeface="+mj-lt"/>
                <a:ea typeface="+mj-ea"/>
                <a:cs typeface="+mj-cs"/>
              </a:rPr>
              <a:t>在宅支援薬局</a:t>
            </a:r>
            <a:br>
              <a:rPr lang="en-US" altLang="ja-JP" sz="2400" dirty="0">
                <a:latin typeface="+mj-lt"/>
                <a:ea typeface="+mj-ea"/>
                <a:cs typeface="+mj-cs"/>
              </a:rPr>
            </a:br>
            <a:r>
              <a:rPr lang="ja-JP" altLang="en-US" sz="2400" dirty="0">
                <a:latin typeface="+mj-lt"/>
                <a:ea typeface="+mj-ea"/>
                <a:cs typeface="+mj-cs"/>
              </a:rPr>
              <a:t>申し込みシート</a:t>
            </a:r>
            <a:endParaRPr lang="en-US" altLang="ja-JP" sz="2400" dirty="0">
              <a:latin typeface="+mj-lt"/>
              <a:ea typeface="+mj-ea"/>
              <a:cs typeface="+mj-cs"/>
            </a:endParaRPr>
          </a:p>
        </p:txBody>
      </p:sp>
      <p:sp>
        <p:nvSpPr>
          <p:cNvPr id="8" name="テキスト プレースホルダー 3">
            <a:extLst>
              <a:ext uri="{FF2B5EF4-FFF2-40B4-BE49-F238E27FC236}">
                <a16:creationId xmlns:a16="http://schemas.microsoft.com/office/drawing/2014/main" id="{379BA4AA-526D-446C-A3A5-4DA32E578BFD}"/>
              </a:ext>
            </a:extLst>
          </p:cNvPr>
          <p:cNvSpPr txBox="1">
            <a:spLocks/>
          </p:cNvSpPr>
          <p:nvPr/>
        </p:nvSpPr>
        <p:spPr>
          <a:xfrm>
            <a:off x="1741715" y="2638044"/>
            <a:ext cx="3431443" cy="408343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kumimoji="1" lang="ja-JP" sz="2000" kern="120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kumimoji="1" lang="ja-JP" sz="1800" kern="120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kumimoji="1" lang="ja-JP" sz="1600" kern="120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kumimoji="1" lang="ja-JP" sz="1400" kern="120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kumimoji="1" lang="ja-JP" sz="1400" kern="120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defRPr>
            </a:lvl5pPr>
            <a:lvl6pPr marL="1234440" indent="-137160" algn="l" defTabSz="914400" rtl="0" eaLnBrk="1" latinLnBrk="0" hangingPunct="1">
              <a:spcBef>
                <a:spcPts val="600"/>
              </a:spcBef>
              <a:buSzPct val="80000"/>
              <a:buFont typeface="Arial" pitchFamily="34" charset="0"/>
              <a:buChar char="•"/>
              <a:defRPr kumimoji="1" lang="ja-JP"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kumimoji="1" lang="ja-JP"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kumimoji="1" lang="ja-JP"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kumimoji="1" lang="ja-JP" sz="1400" kern="1200">
                <a:solidFill>
                  <a:schemeClr val="tx1">
                    <a:lumMod val="65000"/>
                    <a:lumOff val="35000"/>
                  </a:schemeClr>
                </a:solidFill>
                <a:latin typeface="+mn-lt"/>
                <a:ea typeface="+mn-ea"/>
                <a:cs typeface="+mn-cs"/>
              </a:defRPr>
            </a:lvl9pPr>
          </a:lstStyle>
          <a:p>
            <a:pPr marL="45720" indent="0">
              <a:lnSpc>
                <a:spcPct val="100000"/>
              </a:lnSpc>
              <a:buNone/>
            </a:pPr>
            <a:r>
              <a:rPr lang="ja-JP" altLang="en-US" dirty="0">
                <a:solidFill>
                  <a:schemeClr val="tx1"/>
                </a:solidFill>
                <a:latin typeface="+mn-lt"/>
                <a:ea typeface="+mn-ea"/>
                <a:cs typeface="+mn-cs"/>
              </a:rPr>
              <a:t>　ネットワークにお申し込みの方は、</a:t>
            </a:r>
            <a:r>
              <a:rPr lang="ja-JP" altLang="en-US" b="1" dirty="0">
                <a:solidFill>
                  <a:schemeClr val="tx1"/>
                </a:solidFill>
                <a:latin typeface="+mn-lt"/>
                <a:ea typeface="+mn-ea"/>
                <a:cs typeface="+mn-cs"/>
              </a:rPr>
              <a:t>申し込み用シート</a:t>
            </a:r>
            <a:r>
              <a:rPr lang="ja-JP" altLang="en-US" dirty="0">
                <a:solidFill>
                  <a:schemeClr val="accent1"/>
                </a:solidFill>
                <a:latin typeface="+mn-lt"/>
                <a:ea typeface="+mn-ea"/>
                <a:cs typeface="+mn-cs"/>
              </a:rPr>
              <a:t>（横須賀市薬剤師会</a:t>
            </a:r>
            <a:r>
              <a:rPr lang="en-US" altLang="ja-JP" dirty="0">
                <a:solidFill>
                  <a:schemeClr val="accent1"/>
                </a:solidFill>
                <a:latin typeface="+mn-lt"/>
                <a:ea typeface="+mn-ea"/>
                <a:cs typeface="+mn-cs"/>
              </a:rPr>
              <a:t>HP</a:t>
            </a:r>
            <a:r>
              <a:rPr lang="ja-JP" altLang="en-US" dirty="0">
                <a:solidFill>
                  <a:schemeClr val="accent1"/>
                </a:solidFill>
                <a:latin typeface="+mn-lt"/>
                <a:ea typeface="+mn-ea"/>
                <a:cs typeface="+mn-cs"/>
              </a:rPr>
              <a:t>よりダウンロード可能です）</a:t>
            </a:r>
            <a:r>
              <a:rPr lang="ja-JP" altLang="en-US" dirty="0">
                <a:solidFill>
                  <a:schemeClr val="tx1"/>
                </a:solidFill>
                <a:latin typeface="+mn-lt"/>
                <a:ea typeface="+mn-ea"/>
                <a:cs typeface="+mn-cs"/>
              </a:rPr>
              <a:t>をプリントアウトし、必要事項を記入して、</a:t>
            </a:r>
            <a:r>
              <a:rPr lang="ja-JP" altLang="en-US" b="1" dirty="0">
                <a:solidFill>
                  <a:schemeClr val="tx1"/>
                </a:solidFill>
                <a:latin typeface="+mn-lt"/>
                <a:ea typeface="+mn-ea"/>
                <a:cs typeface="+mn-cs"/>
              </a:rPr>
              <a:t>横須賀市薬剤師会事務局にＦＡＸをしてください。</a:t>
            </a:r>
            <a:endParaRPr lang="en-US" altLang="ja-JP" b="1" dirty="0">
              <a:solidFill>
                <a:schemeClr val="tx1"/>
              </a:solidFill>
              <a:latin typeface="+mn-lt"/>
              <a:ea typeface="+mn-ea"/>
              <a:cs typeface="+mn-cs"/>
            </a:endParaRPr>
          </a:p>
          <a:p>
            <a:pPr marL="45720" indent="0">
              <a:lnSpc>
                <a:spcPct val="100000"/>
              </a:lnSpc>
              <a:buNone/>
            </a:pPr>
            <a:r>
              <a:rPr lang="ja-JP" altLang="en-US" dirty="0">
                <a:solidFill>
                  <a:schemeClr val="tx1"/>
                </a:solidFill>
                <a:latin typeface="+mn-lt"/>
                <a:ea typeface="+mn-ea"/>
                <a:cs typeface="+mn-cs"/>
              </a:rPr>
              <a:t>　必要事項は分かる項目だけでかまいません。</a:t>
            </a:r>
            <a:endParaRPr lang="en-US" altLang="ja-JP" dirty="0">
              <a:solidFill>
                <a:schemeClr val="tx1"/>
              </a:solidFill>
              <a:latin typeface="+mn-lt"/>
              <a:ea typeface="+mn-ea"/>
              <a:cs typeface="+mn-cs"/>
            </a:endParaRPr>
          </a:p>
          <a:p>
            <a:pPr marL="45720" indent="0">
              <a:buNone/>
            </a:pPr>
            <a:endParaRPr lang="en-US" altLang="ja-JP" b="1" dirty="0">
              <a:solidFill>
                <a:schemeClr val="tx1"/>
              </a:solidFill>
            </a:endParaRPr>
          </a:p>
          <a:p>
            <a:pPr marL="45720" indent="0">
              <a:buNone/>
            </a:pPr>
            <a:endParaRPr lang="en-US" altLang="ja-JP" dirty="0">
              <a:solidFill>
                <a:schemeClr val="tx1"/>
              </a:solidFill>
              <a:latin typeface="+mn-lt"/>
              <a:ea typeface="+mn-ea"/>
              <a:cs typeface="+mn-cs"/>
            </a:endParaRPr>
          </a:p>
        </p:txBody>
      </p:sp>
      <p:sp>
        <p:nvSpPr>
          <p:cNvPr id="4" name="スライド番号プレースホルダー 3">
            <a:extLst>
              <a:ext uri="{FF2B5EF4-FFF2-40B4-BE49-F238E27FC236}">
                <a16:creationId xmlns:a16="http://schemas.microsoft.com/office/drawing/2014/main" id="{1AA0D0E0-3A3A-4BA6-9796-070AAA22509B}"/>
              </a:ext>
            </a:extLst>
          </p:cNvPr>
          <p:cNvSpPr>
            <a:spLocks noGrp="1"/>
          </p:cNvSpPr>
          <p:nvPr>
            <p:ph type="sldNum" sz="quarter" idx="12"/>
          </p:nvPr>
        </p:nvSpPr>
        <p:spPr>
          <a:xfrm>
            <a:off x="9241135" y="6356351"/>
            <a:ext cx="798215" cy="365125"/>
          </a:xfrm>
        </p:spPr>
        <p:txBody>
          <a:bodyPr vert="horz" lIns="91440" tIns="45720" rIns="91440" bIns="45720" rtlCol="0" anchor="ctr">
            <a:normAutofit/>
          </a:bodyPr>
          <a:lstStyle/>
          <a:p>
            <a:pPr>
              <a:spcAft>
                <a:spcPts val="600"/>
              </a:spcAft>
            </a:pPr>
            <a:fld id="{AAEAE4A8-A6E5-453E-B946-FB774B73F48C}" type="slidenum">
              <a:rPr lang="en-US" altLang="ja-JP" smtClean="0">
                <a:solidFill>
                  <a:schemeClr val="tx1">
                    <a:alpha val="80000"/>
                  </a:schemeClr>
                </a:solidFill>
              </a:rPr>
              <a:pPr>
                <a:spcAft>
                  <a:spcPts val="600"/>
                </a:spcAft>
              </a:pPr>
              <a:t>24</a:t>
            </a:fld>
            <a:endParaRPr kumimoji="1" lang="en-US" altLang="ja-JP">
              <a:solidFill>
                <a:schemeClr val="tx1">
                  <a:alpha val="80000"/>
                </a:schemeClr>
              </a:solidFill>
            </a:endParaRPr>
          </a:p>
        </p:txBody>
      </p:sp>
      <p:pic>
        <p:nvPicPr>
          <p:cNvPr id="2" name="図 1">
            <a:extLst>
              <a:ext uri="{FF2B5EF4-FFF2-40B4-BE49-F238E27FC236}">
                <a16:creationId xmlns:a16="http://schemas.microsoft.com/office/drawing/2014/main" id="{162A53FC-7664-4A11-ACDA-CF919C162B48}"/>
              </a:ext>
            </a:extLst>
          </p:cNvPr>
          <p:cNvPicPr>
            <a:picLocks noChangeAspect="1"/>
          </p:cNvPicPr>
          <p:nvPr/>
        </p:nvPicPr>
        <p:blipFill>
          <a:blip r:embed="rId3"/>
          <a:stretch>
            <a:fillRect/>
          </a:stretch>
        </p:blipFill>
        <p:spPr>
          <a:xfrm>
            <a:off x="5173157" y="155574"/>
            <a:ext cx="4467084" cy="6565900"/>
          </a:xfrm>
          <a:prstGeom prst="rect">
            <a:avLst/>
          </a:prstGeom>
        </p:spPr>
      </p:pic>
    </p:spTree>
    <p:extLst>
      <p:ext uri="{BB962C8B-B14F-4D97-AF65-F5344CB8AC3E}">
        <p14:creationId xmlns:p14="http://schemas.microsoft.com/office/powerpoint/2010/main" val="3709077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9F3E771-9791-2F8D-DFD8-DBFE3ED0E507}"/>
              </a:ext>
            </a:extLst>
          </p:cNvPr>
          <p:cNvSpPr>
            <a:spLocks noGrp="1"/>
          </p:cNvSpPr>
          <p:nvPr>
            <p:ph idx="1"/>
          </p:nvPr>
        </p:nvSpPr>
        <p:spPr>
          <a:xfrm>
            <a:off x="838200" y="2547937"/>
            <a:ext cx="10515600" cy="3629025"/>
          </a:xfrm>
        </p:spPr>
        <p:txBody>
          <a:bodyPr>
            <a:normAutofit/>
          </a:bodyPr>
          <a:lstStyle/>
          <a:p>
            <a:pPr marL="0" indent="0" algn="ctr">
              <a:buNone/>
            </a:pPr>
            <a:r>
              <a:rPr kumimoji="1" lang="ja-JP" altLang="en-US" sz="3600" dirty="0"/>
              <a:t>いつも薬剤師の業務に</a:t>
            </a:r>
            <a:endParaRPr kumimoji="1" lang="en-US" altLang="ja-JP" sz="3600" dirty="0"/>
          </a:p>
          <a:p>
            <a:pPr marL="0" indent="0" algn="ctr">
              <a:buNone/>
            </a:pPr>
            <a:r>
              <a:rPr kumimoji="1" lang="ja-JP" altLang="en-US" sz="3600" dirty="0"/>
              <a:t>ご理解とご協力を賜りありがとうございます。</a:t>
            </a:r>
            <a:endParaRPr kumimoji="1" lang="en-US" altLang="ja-JP" sz="3600" dirty="0"/>
          </a:p>
          <a:p>
            <a:pPr marL="0" indent="0" algn="ctr">
              <a:buNone/>
            </a:pPr>
            <a:r>
              <a:rPr kumimoji="1" lang="ja-JP" altLang="en-US" sz="3600" dirty="0"/>
              <a:t>今後ともよろしくお願いいたします。</a:t>
            </a:r>
          </a:p>
        </p:txBody>
      </p:sp>
      <p:sp>
        <p:nvSpPr>
          <p:cNvPr id="4" name="スライド番号プレースホルダー 3">
            <a:extLst>
              <a:ext uri="{FF2B5EF4-FFF2-40B4-BE49-F238E27FC236}">
                <a16:creationId xmlns:a16="http://schemas.microsoft.com/office/drawing/2014/main" id="{2CF14B45-95F6-184A-7C03-F331DE63DD50}"/>
              </a:ext>
            </a:extLst>
          </p:cNvPr>
          <p:cNvSpPr>
            <a:spLocks noGrp="1"/>
          </p:cNvSpPr>
          <p:nvPr>
            <p:ph type="sldNum" sz="quarter" idx="12"/>
          </p:nvPr>
        </p:nvSpPr>
        <p:spPr/>
        <p:txBody>
          <a:bodyPr/>
          <a:lstStyle/>
          <a:p>
            <a:fld id="{23E8987D-2528-4B9D-9CA5-B9BC34FF62FE}" type="slidenum">
              <a:rPr kumimoji="1" lang="ja-JP" altLang="en-US" smtClean="0"/>
              <a:t>25</a:t>
            </a:fld>
            <a:endParaRPr kumimoji="1" lang="ja-JP" altLang="en-US"/>
          </a:p>
        </p:txBody>
      </p:sp>
    </p:spTree>
    <p:extLst>
      <p:ext uri="{BB962C8B-B14F-4D97-AF65-F5344CB8AC3E}">
        <p14:creationId xmlns:p14="http://schemas.microsoft.com/office/powerpoint/2010/main" val="2867928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A59898-0723-C5C8-5495-DA5C60410C94}"/>
              </a:ext>
            </a:extLst>
          </p:cNvPr>
          <p:cNvSpPr>
            <a:spLocks noGrp="1"/>
          </p:cNvSpPr>
          <p:nvPr>
            <p:ph type="title"/>
          </p:nvPr>
        </p:nvSpPr>
        <p:spPr/>
        <p:txBody>
          <a:bodyPr/>
          <a:lstStyle/>
          <a:p>
            <a:pPr algn="ctr"/>
            <a:r>
              <a:rPr kumimoji="1" lang="ja-JP" altLang="en-US" dirty="0"/>
              <a:t>ご清聴ありがとうございました。</a:t>
            </a:r>
          </a:p>
        </p:txBody>
      </p:sp>
      <p:pic>
        <p:nvPicPr>
          <p:cNvPr id="5" name="図 4">
            <a:extLst>
              <a:ext uri="{FF2B5EF4-FFF2-40B4-BE49-F238E27FC236}">
                <a16:creationId xmlns:a16="http://schemas.microsoft.com/office/drawing/2014/main" id="{4A04BF8B-446B-F602-DD14-89DD6FE96AC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8493" y="1705570"/>
            <a:ext cx="5815013" cy="4361260"/>
          </a:xfrm>
          <a:prstGeom prst="rect">
            <a:avLst/>
          </a:prstGeom>
        </p:spPr>
      </p:pic>
      <p:sp>
        <p:nvSpPr>
          <p:cNvPr id="8" name="スライド番号プレースホルダー 7">
            <a:extLst>
              <a:ext uri="{FF2B5EF4-FFF2-40B4-BE49-F238E27FC236}">
                <a16:creationId xmlns:a16="http://schemas.microsoft.com/office/drawing/2014/main" id="{59E879DF-FBEB-BC51-BA31-6BCEB94601C6}"/>
              </a:ext>
            </a:extLst>
          </p:cNvPr>
          <p:cNvSpPr>
            <a:spLocks noGrp="1"/>
          </p:cNvSpPr>
          <p:nvPr>
            <p:ph type="sldNum" sz="quarter" idx="12"/>
          </p:nvPr>
        </p:nvSpPr>
        <p:spPr/>
        <p:txBody>
          <a:bodyPr/>
          <a:lstStyle/>
          <a:p>
            <a:fld id="{23E8987D-2528-4B9D-9CA5-B9BC34FF62FE}" type="slidenum">
              <a:rPr kumimoji="1" lang="ja-JP" altLang="en-US" smtClean="0"/>
              <a:t>26</a:t>
            </a:fld>
            <a:endParaRPr kumimoji="1" lang="ja-JP" altLang="en-US"/>
          </a:p>
        </p:txBody>
      </p:sp>
    </p:spTree>
    <p:extLst>
      <p:ext uri="{BB962C8B-B14F-4D97-AF65-F5344CB8AC3E}">
        <p14:creationId xmlns:p14="http://schemas.microsoft.com/office/powerpoint/2010/main" val="2805489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D8CF84B-D3F2-80A5-1955-30E33D7F4CDE}"/>
              </a:ext>
            </a:extLst>
          </p:cNvPr>
          <p:cNvSpPr>
            <a:spLocks noGrp="1"/>
          </p:cNvSpPr>
          <p:nvPr>
            <p:ph type="title"/>
          </p:nvPr>
        </p:nvSpPr>
        <p:spPr/>
        <p:txBody>
          <a:bodyPr>
            <a:normAutofit/>
          </a:bodyPr>
          <a:lstStyle/>
          <a:p>
            <a:pPr marL="0" indent="0">
              <a:buNone/>
            </a:pPr>
            <a:r>
              <a:rPr kumimoji="1" lang="ja-JP" altLang="en-US" dirty="0">
                <a:highlight>
                  <a:srgbClr val="FFD5FF"/>
                </a:highlight>
              </a:rPr>
              <a:t>➀在宅での薬剤師の仕事</a:t>
            </a:r>
            <a:endParaRPr lang="ja-JP" altLang="en-US" dirty="0">
              <a:highlight>
                <a:srgbClr val="FFD5FF"/>
              </a:highlight>
            </a:endParaRPr>
          </a:p>
        </p:txBody>
      </p:sp>
      <p:sp>
        <p:nvSpPr>
          <p:cNvPr id="5" name="テキスト プレースホルダー 4">
            <a:extLst>
              <a:ext uri="{FF2B5EF4-FFF2-40B4-BE49-F238E27FC236}">
                <a16:creationId xmlns:a16="http://schemas.microsoft.com/office/drawing/2014/main" id="{8F7688EF-B461-4788-C038-6D1197E2E509}"/>
              </a:ext>
            </a:extLst>
          </p:cNvPr>
          <p:cNvSpPr>
            <a:spLocks noGrp="1"/>
          </p:cNvSpPr>
          <p:nvPr>
            <p:ph type="body" idx="1"/>
          </p:nvPr>
        </p:nvSpPr>
        <p:spPr/>
        <p:txBody>
          <a:bodyPr/>
          <a:lstStyle/>
          <a:p>
            <a:endParaRPr lang="ja-JP" altLang="en-US"/>
          </a:p>
        </p:txBody>
      </p:sp>
      <p:pic>
        <p:nvPicPr>
          <p:cNvPr id="8" name="図 7">
            <a:extLst>
              <a:ext uri="{FF2B5EF4-FFF2-40B4-BE49-F238E27FC236}">
                <a16:creationId xmlns:a16="http://schemas.microsoft.com/office/drawing/2014/main" id="{0C2567CB-76C7-60C0-D1D4-8362C709C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44" y="5114547"/>
            <a:ext cx="1979712" cy="1484784"/>
          </a:xfrm>
          <a:prstGeom prst="rect">
            <a:avLst/>
          </a:prstGeom>
        </p:spPr>
      </p:pic>
      <p:sp>
        <p:nvSpPr>
          <p:cNvPr id="9" name="スライド番号プレースホルダー 8">
            <a:extLst>
              <a:ext uri="{FF2B5EF4-FFF2-40B4-BE49-F238E27FC236}">
                <a16:creationId xmlns:a16="http://schemas.microsoft.com/office/drawing/2014/main" id="{722BE8D3-89E2-E45C-E3D5-257C36162FB1}"/>
              </a:ext>
            </a:extLst>
          </p:cNvPr>
          <p:cNvSpPr>
            <a:spLocks noGrp="1"/>
          </p:cNvSpPr>
          <p:nvPr>
            <p:ph type="sldNum" sz="quarter" idx="12"/>
          </p:nvPr>
        </p:nvSpPr>
        <p:spPr/>
        <p:txBody>
          <a:bodyPr/>
          <a:lstStyle/>
          <a:p>
            <a:fld id="{23E8987D-2528-4B9D-9CA5-B9BC34FF62FE}" type="slidenum">
              <a:rPr kumimoji="1" lang="ja-JP" altLang="en-US" smtClean="0"/>
              <a:t>3</a:t>
            </a:fld>
            <a:endParaRPr kumimoji="1" lang="ja-JP" altLang="en-US"/>
          </a:p>
        </p:txBody>
      </p:sp>
    </p:spTree>
    <p:extLst>
      <p:ext uri="{BB962C8B-B14F-4D97-AF65-F5344CB8AC3E}">
        <p14:creationId xmlns:p14="http://schemas.microsoft.com/office/powerpoint/2010/main" val="2525503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E432D9-8CAC-687A-8652-330AAAAE1AD0}"/>
              </a:ext>
            </a:extLst>
          </p:cNvPr>
          <p:cNvSpPr>
            <a:spLocks noGrp="1"/>
          </p:cNvSpPr>
          <p:nvPr>
            <p:ph type="title"/>
          </p:nvPr>
        </p:nvSpPr>
        <p:spPr/>
        <p:txBody>
          <a:bodyPr>
            <a:normAutofit/>
          </a:bodyPr>
          <a:lstStyle/>
          <a:p>
            <a:r>
              <a:rPr kumimoji="1" lang="ja-JP" altLang="en-US" sz="3600" dirty="0"/>
              <a:t>どんな時に薬剤師の在宅訪問が必要なのか？</a:t>
            </a:r>
          </a:p>
        </p:txBody>
      </p:sp>
      <p:sp>
        <p:nvSpPr>
          <p:cNvPr id="3" name="コンテンツ プレースホルダー 2">
            <a:extLst>
              <a:ext uri="{FF2B5EF4-FFF2-40B4-BE49-F238E27FC236}">
                <a16:creationId xmlns:a16="http://schemas.microsoft.com/office/drawing/2014/main" id="{F5C281A2-0ED8-337B-05C6-6CF52FA5EA64}"/>
              </a:ext>
            </a:extLst>
          </p:cNvPr>
          <p:cNvSpPr>
            <a:spLocks noGrp="1"/>
          </p:cNvSpPr>
          <p:nvPr>
            <p:ph idx="1"/>
          </p:nvPr>
        </p:nvSpPr>
        <p:spPr/>
        <p:txBody>
          <a:bodyPr>
            <a:normAutofit fontScale="92500" lnSpcReduction="20000"/>
          </a:bodyPr>
          <a:lstStyle/>
          <a:p>
            <a:pPr marL="0" indent="0">
              <a:buNone/>
            </a:pPr>
            <a:r>
              <a:rPr lang="ja-JP" altLang="en-US" dirty="0"/>
              <a:t>・独居であり服薬状態が気になる</a:t>
            </a:r>
            <a:endParaRPr lang="en-US" altLang="ja-JP" dirty="0"/>
          </a:p>
          <a:p>
            <a:pPr marL="0" indent="0">
              <a:buNone/>
            </a:pPr>
            <a:r>
              <a:rPr kumimoji="1" lang="ja-JP" altLang="en-US" dirty="0"/>
              <a:t>・使用中の薬の種類が多く、他科受診が多い</a:t>
            </a:r>
            <a:endParaRPr kumimoji="1" lang="en-US" altLang="ja-JP" dirty="0"/>
          </a:p>
          <a:p>
            <a:pPr marL="0" indent="0">
              <a:buNone/>
            </a:pPr>
            <a:r>
              <a:rPr lang="ja-JP" altLang="en-US" dirty="0"/>
              <a:t>・吸入薬が上手に使えていない</a:t>
            </a:r>
            <a:endParaRPr lang="en-US" altLang="ja-JP" dirty="0"/>
          </a:p>
          <a:p>
            <a:pPr marL="0" indent="0">
              <a:buNone/>
            </a:pPr>
            <a:r>
              <a:rPr kumimoji="1" lang="ja-JP" altLang="en-US" dirty="0"/>
              <a:t>・残薬が多い</a:t>
            </a:r>
            <a:endParaRPr kumimoji="1" lang="en-US" altLang="ja-JP" dirty="0"/>
          </a:p>
          <a:p>
            <a:pPr marL="0" indent="0">
              <a:buNone/>
            </a:pPr>
            <a:r>
              <a:rPr lang="ja-JP" altLang="en-US" dirty="0"/>
              <a:t>・飲み込みが悪い（嚥下困難）</a:t>
            </a:r>
            <a:endParaRPr lang="en-US" altLang="ja-JP" dirty="0"/>
          </a:p>
          <a:p>
            <a:pPr marL="0" indent="0">
              <a:buNone/>
            </a:pPr>
            <a:r>
              <a:rPr kumimoji="1" lang="ja-JP" altLang="en-US" dirty="0"/>
              <a:t>・認知の低下がある</a:t>
            </a:r>
            <a:endParaRPr kumimoji="1" lang="en-US" altLang="ja-JP" dirty="0"/>
          </a:p>
          <a:p>
            <a:pPr marL="0" indent="0">
              <a:buNone/>
            </a:pPr>
            <a:r>
              <a:rPr lang="ja-JP" altLang="en-US" dirty="0"/>
              <a:t>・経管栄養、胃ろう</a:t>
            </a:r>
            <a:endParaRPr lang="en-US" altLang="ja-JP" dirty="0"/>
          </a:p>
          <a:p>
            <a:pPr marL="0" indent="0">
              <a:buNone/>
            </a:pPr>
            <a:r>
              <a:rPr kumimoji="1" lang="ja-JP" altLang="en-US" dirty="0"/>
              <a:t>・中心静脈栄養</a:t>
            </a:r>
            <a:endParaRPr kumimoji="1" lang="en-US" altLang="ja-JP" dirty="0"/>
          </a:p>
          <a:p>
            <a:pPr marL="0" indent="0">
              <a:buNone/>
            </a:pPr>
            <a:r>
              <a:rPr lang="ja-JP" altLang="en-US" dirty="0"/>
              <a:t>・ターミナル</a:t>
            </a:r>
            <a:endParaRPr lang="en-US" altLang="ja-JP" dirty="0"/>
          </a:p>
          <a:p>
            <a:pPr marL="0" indent="0">
              <a:buNone/>
            </a:pPr>
            <a:r>
              <a:rPr kumimoji="1" lang="ja-JP" altLang="en-US" dirty="0"/>
              <a:t>・麻薬の使用</a:t>
            </a:r>
          </a:p>
        </p:txBody>
      </p:sp>
      <p:sp>
        <p:nvSpPr>
          <p:cNvPr id="4" name="スライド番号プレースホルダー 3">
            <a:extLst>
              <a:ext uri="{FF2B5EF4-FFF2-40B4-BE49-F238E27FC236}">
                <a16:creationId xmlns:a16="http://schemas.microsoft.com/office/drawing/2014/main" id="{9DBD879A-8287-13E5-385B-FD0F79A88116}"/>
              </a:ext>
            </a:extLst>
          </p:cNvPr>
          <p:cNvSpPr>
            <a:spLocks noGrp="1"/>
          </p:cNvSpPr>
          <p:nvPr>
            <p:ph type="sldNum" sz="quarter" idx="12"/>
          </p:nvPr>
        </p:nvSpPr>
        <p:spPr/>
        <p:txBody>
          <a:bodyPr/>
          <a:lstStyle/>
          <a:p>
            <a:fld id="{23E8987D-2528-4B9D-9CA5-B9BC34FF62FE}" type="slidenum">
              <a:rPr kumimoji="1" lang="ja-JP" altLang="en-US" smtClean="0"/>
              <a:t>4</a:t>
            </a:fld>
            <a:endParaRPr kumimoji="1" lang="ja-JP" altLang="en-US"/>
          </a:p>
        </p:txBody>
      </p:sp>
    </p:spTree>
    <p:extLst>
      <p:ext uri="{BB962C8B-B14F-4D97-AF65-F5344CB8AC3E}">
        <p14:creationId xmlns:p14="http://schemas.microsoft.com/office/powerpoint/2010/main" val="902666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C27E66-2EB2-18E4-A9F7-B35E5C66EF68}"/>
              </a:ext>
            </a:extLst>
          </p:cNvPr>
          <p:cNvSpPr>
            <a:spLocks noGrp="1"/>
          </p:cNvSpPr>
          <p:nvPr>
            <p:ph type="title"/>
          </p:nvPr>
        </p:nvSpPr>
        <p:spPr/>
        <p:txBody>
          <a:bodyPr/>
          <a:lstStyle/>
          <a:p>
            <a:r>
              <a:rPr lang="ja-JP" altLang="en-US" sz="4400" b="1" dirty="0"/>
              <a:t>在宅で発見される残薬の実際</a:t>
            </a:r>
            <a:br>
              <a:rPr lang="ja-JP" altLang="en-US" sz="4400" b="1" dirty="0"/>
            </a:br>
            <a:endParaRPr kumimoji="1" lang="ja-JP" altLang="en-US" dirty="0"/>
          </a:p>
        </p:txBody>
      </p:sp>
      <p:sp>
        <p:nvSpPr>
          <p:cNvPr id="4" name="タイトル 1">
            <a:extLst>
              <a:ext uri="{FF2B5EF4-FFF2-40B4-BE49-F238E27FC236}">
                <a16:creationId xmlns:a16="http://schemas.microsoft.com/office/drawing/2014/main" id="{D2E39D25-8516-B464-83B8-D87B3ABCA216}"/>
              </a:ext>
            </a:extLst>
          </p:cNvPr>
          <p:cNvSpPr txBox="1">
            <a:spLocks/>
          </p:cNvSpPr>
          <p:nvPr/>
        </p:nvSpPr>
        <p:spPr>
          <a:xfrm>
            <a:off x="1938866" y="540291"/>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800" b="1" dirty="0"/>
          </a:p>
        </p:txBody>
      </p:sp>
      <p:pic>
        <p:nvPicPr>
          <p:cNvPr id="5" name="図 4">
            <a:extLst>
              <a:ext uri="{FF2B5EF4-FFF2-40B4-BE49-F238E27FC236}">
                <a16:creationId xmlns:a16="http://schemas.microsoft.com/office/drawing/2014/main" id="{1C283154-94D7-BC6C-0EF4-31EAA797DAB3}"/>
              </a:ext>
            </a:extLst>
          </p:cNvPr>
          <p:cNvPicPr>
            <a:picLocks noChangeAspect="1"/>
          </p:cNvPicPr>
          <p:nvPr/>
        </p:nvPicPr>
        <p:blipFill rotWithShape="1">
          <a:blip r:embed="rId2">
            <a:extLst>
              <a:ext uri="{28A0092B-C50C-407E-A947-70E740481C1C}">
                <a14:useLocalDpi xmlns:a14="http://schemas.microsoft.com/office/drawing/2010/main" val="0"/>
              </a:ext>
            </a:extLst>
          </a:blip>
          <a:srcRect l="2577" r="2062" b="10337"/>
          <a:stretch/>
        </p:blipFill>
        <p:spPr>
          <a:xfrm>
            <a:off x="2085301" y="1204429"/>
            <a:ext cx="8719794" cy="4608389"/>
          </a:xfrm>
          <a:prstGeom prst="rect">
            <a:avLst/>
          </a:prstGeom>
        </p:spPr>
      </p:pic>
      <p:sp>
        <p:nvSpPr>
          <p:cNvPr id="6" name="テキスト ボックス 5">
            <a:extLst>
              <a:ext uri="{FF2B5EF4-FFF2-40B4-BE49-F238E27FC236}">
                <a16:creationId xmlns:a16="http://schemas.microsoft.com/office/drawing/2014/main" id="{AF4AF9D5-ED1E-0898-E9A4-9C29E56725B6}"/>
              </a:ext>
            </a:extLst>
          </p:cNvPr>
          <p:cNvSpPr txBox="1"/>
          <p:nvPr/>
        </p:nvSpPr>
        <p:spPr>
          <a:xfrm>
            <a:off x="1819987" y="5902210"/>
            <a:ext cx="7776864" cy="830997"/>
          </a:xfrm>
          <a:prstGeom prst="rect">
            <a:avLst/>
          </a:prstGeom>
          <a:noFill/>
        </p:spPr>
        <p:txBody>
          <a:bodyPr wrap="square" rtlCol="0">
            <a:spAutoFit/>
          </a:bodyPr>
          <a:lstStyle/>
          <a:p>
            <a:pPr algn="ctr"/>
            <a:r>
              <a:rPr lang="ja-JP" altLang="en-US" sz="2400" dirty="0"/>
              <a:t>ノボラピッド注フレックスペンは、</a:t>
            </a:r>
            <a:endParaRPr lang="en-US" altLang="ja-JP" sz="2400" dirty="0"/>
          </a:p>
          <a:p>
            <a:pPr algn="ctr"/>
            <a:r>
              <a:rPr lang="en-US" altLang="ja-JP" sz="2400" dirty="0"/>
              <a:t>1</a:t>
            </a:r>
            <a:r>
              <a:rPr lang="ja-JP" altLang="en-US" sz="2400" dirty="0"/>
              <a:t>本１，７３１円なので、</a:t>
            </a:r>
            <a:r>
              <a:rPr kumimoji="1" lang="ja-JP" altLang="en-US" sz="2400" dirty="0"/>
              <a:t>２５</a:t>
            </a:r>
            <a:r>
              <a:rPr lang="ja-JP" altLang="en-US" sz="2400" dirty="0"/>
              <a:t>本で４３，２７５円！！</a:t>
            </a:r>
            <a:endParaRPr kumimoji="1" lang="ja-JP" altLang="en-US" sz="2400" dirty="0"/>
          </a:p>
        </p:txBody>
      </p:sp>
      <p:sp>
        <p:nvSpPr>
          <p:cNvPr id="7" name="矢印: 上 6">
            <a:extLst>
              <a:ext uri="{FF2B5EF4-FFF2-40B4-BE49-F238E27FC236}">
                <a16:creationId xmlns:a16="http://schemas.microsoft.com/office/drawing/2014/main" id="{6042EBA9-07EB-C871-9975-97E8AD6C0CF4}"/>
              </a:ext>
            </a:extLst>
          </p:cNvPr>
          <p:cNvSpPr/>
          <p:nvPr/>
        </p:nvSpPr>
        <p:spPr>
          <a:xfrm rot="21068953">
            <a:off x="2979744" y="2600133"/>
            <a:ext cx="504056" cy="3590783"/>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64189756-5A5F-5029-B967-E0453E2B8D2E}"/>
              </a:ext>
            </a:extLst>
          </p:cNvPr>
          <p:cNvSpPr>
            <a:spLocks noGrp="1"/>
          </p:cNvSpPr>
          <p:nvPr>
            <p:ph type="sldNum" sz="quarter" idx="12"/>
          </p:nvPr>
        </p:nvSpPr>
        <p:spPr/>
        <p:txBody>
          <a:bodyPr/>
          <a:lstStyle/>
          <a:p>
            <a:fld id="{23E8987D-2528-4B9D-9CA5-B9BC34FF62FE}" type="slidenum">
              <a:rPr kumimoji="1" lang="ja-JP" altLang="en-US" smtClean="0"/>
              <a:t>5</a:t>
            </a:fld>
            <a:endParaRPr kumimoji="1" lang="ja-JP" altLang="en-US"/>
          </a:p>
        </p:txBody>
      </p:sp>
    </p:spTree>
    <p:extLst>
      <p:ext uri="{BB962C8B-B14F-4D97-AF65-F5344CB8AC3E}">
        <p14:creationId xmlns:p14="http://schemas.microsoft.com/office/powerpoint/2010/main" val="2710914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一包化調剤</a:t>
            </a:r>
          </a:p>
        </p:txBody>
      </p:sp>
      <p:sp>
        <p:nvSpPr>
          <p:cNvPr id="3" name="コンテンツ プレースホルダー 2"/>
          <p:cNvSpPr>
            <a:spLocks noGrp="1"/>
          </p:cNvSpPr>
          <p:nvPr>
            <p:ph idx="1"/>
          </p:nvPr>
        </p:nvSpPr>
        <p:spPr/>
        <p:txBody>
          <a:bodyPr/>
          <a:lstStyle/>
          <a:p>
            <a:pPr marL="0" indent="0">
              <a:buNone/>
            </a:pPr>
            <a:r>
              <a:rPr kumimoji="1" lang="ja-JP" altLang="en-US" dirty="0"/>
              <a:t>一包化とは、同時に飲む薬を、薬剤師が一つの袋にまとめる調剤をすることです。</a:t>
            </a:r>
            <a:endParaRPr kumimoji="1" lang="en-US" altLang="ja-JP" dirty="0"/>
          </a:p>
        </p:txBody>
      </p:sp>
      <p:sp>
        <p:nvSpPr>
          <p:cNvPr id="4" name="スライド番号プレースホルダー 3">
            <a:extLst>
              <a:ext uri="{FF2B5EF4-FFF2-40B4-BE49-F238E27FC236}">
                <a16:creationId xmlns:a16="http://schemas.microsoft.com/office/drawing/2014/main" id="{A834E351-F58D-4BA8-8795-1F1D670ADFDC}"/>
              </a:ext>
            </a:extLst>
          </p:cNvPr>
          <p:cNvSpPr>
            <a:spLocks noGrp="1"/>
          </p:cNvSpPr>
          <p:nvPr>
            <p:ph type="sldNum" sz="quarter" idx="12"/>
          </p:nvPr>
        </p:nvSpPr>
        <p:spPr/>
        <p:txBody>
          <a:bodyPr/>
          <a:lstStyle/>
          <a:p>
            <a:fld id="{DC0D5F1E-BFCC-4778-A3C0-2BAAA6FA8391}" type="slidenum">
              <a:rPr kumimoji="1" lang="ja-JP" altLang="en-US" smtClean="0"/>
              <a:t>6</a:t>
            </a:fld>
            <a:endParaRPr kumimoji="1" lang="ja-JP" altLang="en-US"/>
          </a:p>
        </p:txBody>
      </p:sp>
      <p:pic>
        <p:nvPicPr>
          <p:cNvPr id="6" name="図 5">
            <a:extLst>
              <a:ext uri="{FF2B5EF4-FFF2-40B4-BE49-F238E27FC236}">
                <a16:creationId xmlns:a16="http://schemas.microsoft.com/office/drawing/2014/main" id="{958FDCA5-907D-4AEF-BAC2-30B9F59CA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8" t="16486" r="12932"/>
          <a:stretch/>
        </p:blipFill>
        <p:spPr>
          <a:xfrm>
            <a:off x="3719736" y="3140969"/>
            <a:ext cx="4176464" cy="2908809"/>
          </a:xfrm>
          <a:prstGeom prst="rect">
            <a:avLst/>
          </a:prstGeom>
        </p:spPr>
      </p:pic>
    </p:spTree>
    <p:extLst>
      <p:ext uri="{BB962C8B-B14F-4D97-AF65-F5344CB8AC3E}">
        <p14:creationId xmlns:p14="http://schemas.microsoft.com/office/powerpoint/2010/main" val="2854722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260648"/>
            <a:ext cx="8229600" cy="1143000"/>
          </a:xfrm>
        </p:spPr>
        <p:txBody>
          <a:bodyPr/>
          <a:lstStyle/>
          <a:p>
            <a:r>
              <a:rPr kumimoji="1" lang="ja-JP" altLang="en-US" dirty="0"/>
              <a:t>一包化の機械</a:t>
            </a:r>
          </a:p>
        </p:txBody>
      </p:sp>
      <p:sp>
        <p:nvSpPr>
          <p:cNvPr id="3" name="コンテンツ プレースホルダー 2"/>
          <p:cNvSpPr>
            <a:spLocks noGrp="1"/>
          </p:cNvSpPr>
          <p:nvPr>
            <p:ph sz="half" idx="2"/>
          </p:nvPr>
        </p:nvSpPr>
        <p:spPr>
          <a:xfrm>
            <a:off x="5879975" y="1600201"/>
            <a:ext cx="5935787" cy="2332856"/>
          </a:xfrm>
        </p:spPr>
        <p:txBody>
          <a:bodyPr>
            <a:normAutofit/>
          </a:bodyPr>
          <a:lstStyle/>
          <a:p>
            <a:pPr marL="0" indent="0">
              <a:buNone/>
            </a:pPr>
            <a:r>
              <a:rPr lang="ja-JP" altLang="en-US" dirty="0"/>
              <a:t>注意：</a:t>
            </a:r>
            <a:endParaRPr lang="en-US" altLang="ja-JP" dirty="0"/>
          </a:p>
          <a:p>
            <a:r>
              <a:rPr lang="ja-JP" altLang="en-US" dirty="0"/>
              <a:t>安定性の問題から、一包化できない薬もあります。</a:t>
            </a:r>
            <a:endParaRPr lang="en-US" altLang="ja-JP" dirty="0"/>
          </a:p>
          <a:p>
            <a:r>
              <a:rPr lang="ja-JP" altLang="en-US" dirty="0"/>
              <a:t>ご自分の判断で行わないでください。</a:t>
            </a:r>
            <a:endParaRPr lang="en-US" altLang="ja-JP" dirty="0"/>
          </a:p>
          <a:p>
            <a:pPr marL="0" indent="0">
              <a:buNone/>
            </a:pPr>
            <a:endParaRPr lang="ja-JP" altLang="en-US" dirty="0"/>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66250" t="20696" r="21429" b="58607"/>
          <a:stretch/>
        </p:blipFill>
        <p:spPr>
          <a:xfrm>
            <a:off x="8856188" y="4913209"/>
            <a:ext cx="1356407" cy="1701759"/>
          </a:xfrm>
          <a:prstGeom prst="rect">
            <a:avLst/>
          </a:prstGeom>
        </p:spPr>
      </p:pic>
      <p:sp>
        <p:nvSpPr>
          <p:cNvPr id="4" name="円形吹き出し 3"/>
          <p:cNvSpPr/>
          <p:nvPr/>
        </p:nvSpPr>
        <p:spPr>
          <a:xfrm>
            <a:off x="5663952" y="3941100"/>
            <a:ext cx="3528392" cy="1944216"/>
          </a:xfrm>
          <a:prstGeom prst="wedgeEllipseCallout">
            <a:avLst>
              <a:gd name="adj1" fmla="val 42615"/>
              <a:gd name="adj2" fmla="val 41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必ず薬剤師に</a:t>
            </a:r>
            <a:endParaRPr lang="en-US" altLang="ja-JP" sz="2400" dirty="0">
              <a:solidFill>
                <a:schemeClr val="tx1"/>
              </a:solidFill>
            </a:endParaRPr>
          </a:p>
          <a:p>
            <a:pPr algn="ctr"/>
            <a:r>
              <a:rPr lang="ja-JP" altLang="en-US" sz="2400" dirty="0">
                <a:solidFill>
                  <a:schemeClr val="tx1"/>
                </a:solidFill>
              </a:rPr>
              <a:t>ご相談ください</a:t>
            </a:r>
            <a:r>
              <a:rPr lang="ja-JP" altLang="en-US" dirty="0">
                <a:solidFill>
                  <a:schemeClr val="tx1"/>
                </a:solidFill>
              </a:rPr>
              <a:t>。</a:t>
            </a:r>
          </a:p>
        </p:txBody>
      </p:sp>
      <p:sp>
        <p:nvSpPr>
          <p:cNvPr id="6" name="スライド番号プレースホルダー 5">
            <a:extLst>
              <a:ext uri="{FF2B5EF4-FFF2-40B4-BE49-F238E27FC236}">
                <a16:creationId xmlns:a16="http://schemas.microsoft.com/office/drawing/2014/main" id="{18C7B7F9-9C70-4EBA-B05F-0D751CBD3A84}"/>
              </a:ext>
            </a:extLst>
          </p:cNvPr>
          <p:cNvSpPr>
            <a:spLocks noGrp="1"/>
          </p:cNvSpPr>
          <p:nvPr>
            <p:ph type="sldNum" sz="quarter" idx="12"/>
          </p:nvPr>
        </p:nvSpPr>
        <p:spPr/>
        <p:txBody>
          <a:bodyPr/>
          <a:lstStyle/>
          <a:p>
            <a:fld id="{DC0D5F1E-BFCC-4778-A3C0-2BAAA6FA8391}" type="slidenum">
              <a:rPr kumimoji="1" lang="ja-JP" altLang="en-US" smtClean="0"/>
              <a:t>7</a:t>
            </a:fld>
            <a:endParaRPr kumimoji="1" lang="ja-JP" altLang="en-US"/>
          </a:p>
        </p:txBody>
      </p:sp>
      <p:pic>
        <p:nvPicPr>
          <p:cNvPr id="8" name="図 7">
            <a:extLst>
              <a:ext uri="{FF2B5EF4-FFF2-40B4-BE49-F238E27FC236}">
                <a16:creationId xmlns:a16="http://schemas.microsoft.com/office/drawing/2014/main" id="{2341B270-17E3-9243-597F-FD6FAE8D5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368" y="1441975"/>
            <a:ext cx="3746681" cy="4998249"/>
          </a:xfrm>
          <a:prstGeom prst="rect">
            <a:avLst/>
          </a:prstGeom>
        </p:spPr>
      </p:pic>
    </p:spTree>
    <p:extLst>
      <p:ext uri="{BB962C8B-B14F-4D97-AF65-F5344CB8AC3E}">
        <p14:creationId xmlns:p14="http://schemas.microsoft.com/office/powerpoint/2010/main" val="1772215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t>取り扱いに特に注意が必要な薬剤もあります。</a:t>
            </a:r>
          </a:p>
        </p:txBody>
      </p:sp>
      <p:sp>
        <p:nvSpPr>
          <p:cNvPr id="3" name="コンテンツ プレースホルダー 2"/>
          <p:cNvSpPr>
            <a:spLocks noGrp="1"/>
          </p:cNvSpPr>
          <p:nvPr>
            <p:ph idx="1"/>
          </p:nvPr>
        </p:nvSpPr>
        <p:spPr>
          <a:xfrm>
            <a:off x="552449" y="1847850"/>
            <a:ext cx="11053763" cy="4278314"/>
          </a:xfrm>
        </p:spPr>
        <p:txBody>
          <a:bodyPr/>
          <a:lstStyle/>
          <a:p>
            <a:r>
              <a:rPr kumimoji="1" lang="ja-JP" altLang="en-US" dirty="0"/>
              <a:t>抗悪性腫瘍剤、免疫用製剤、女性ホルモン剤など細胞毒性を有する薬剤は取り扱いに注意が必要です。</a:t>
            </a:r>
            <a:endParaRPr kumimoji="1" lang="en-US" altLang="ja-JP" dirty="0"/>
          </a:p>
          <a:p>
            <a:r>
              <a:rPr kumimoji="1" lang="ja-JP" altLang="en-US" dirty="0"/>
              <a:t>薬剤師が薬局内で一包化する場合も、マスクやゴム手袋を着用し、防御態勢を整えて行っています。</a:t>
            </a:r>
            <a:endParaRPr kumimoji="1" lang="en-US" altLang="ja-JP" b="1" dirty="0"/>
          </a:p>
          <a:p>
            <a:pPr marL="0" indent="0" algn="ctr">
              <a:buNone/>
            </a:pPr>
            <a:endParaRPr kumimoji="1" lang="en-US" altLang="ja-JP" b="1" dirty="0"/>
          </a:p>
          <a:p>
            <a:pPr marL="0" indent="0" algn="ctr">
              <a:buNone/>
            </a:pPr>
            <a:r>
              <a:rPr kumimoji="1" lang="ja-JP" altLang="en-US" b="1" dirty="0"/>
              <a:t>薬剤師の判断なしで、</a:t>
            </a:r>
            <a:endParaRPr kumimoji="1" lang="en-US" altLang="ja-JP" b="1" dirty="0"/>
          </a:p>
          <a:p>
            <a:pPr marL="0" indent="0" algn="ctr">
              <a:buNone/>
            </a:pPr>
            <a:r>
              <a:rPr kumimoji="1" lang="ja-JP" altLang="en-US" b="1" dirty="0"/>
              <a:t>一包化のようなことはしないでください！</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5385752"/>
            <a:ext cx="1066800" cy="1153160"/>
          </a:xfrm>
          <a:prstGeom prst="rect">
            <a:avLst/>
          </a:prstGeom>
        </p:spPr>
      </p:pic>
      <p:sp>
        <p:nvSpPr>
          <p:cNvPr id="5" name="スライド番号プレースホルダー 4">
            <a:extLst>
              <a:ext uri="{FF2B5EF4-FFF2-40B4-BE49-F238E27FC236}">
                <a16:creationId xmlns:a16="http://schemas.microsoft.com/office/drawing/2014/main" id="{263426B8-013F-445E-9766-3B1680E25805}"/>
              </a:ext>
            </a:extLst>
          </p:cNvPr>
          <p:cNvSpPr>
            <a:spLocks noGrp="1"/>
          </p:cNvSpPr>
          <p:nvPr>
            <p:ph type="sldNum" sz="quarter" idx="12"/>
          </p:nvPr>
        </p:nvSpPr>
        <p:spPr/>
        <p:txBody>
          <a:bodyPr/>
          <a:lstStyle/>
          <a:p>
            <a:fld id="{DC0D5F1E-BFCC-4778-A3C0-2BAAA6FA8391}" type="slidenum">
              <a:rPr kumimoji="1" lang="ja-JP" altLang="en-US" smtClean="0"/>
              <a:t>8</a:t>
            </a:fld>
            <a:endParaRPr kumimoji="1" lang="ja-JP" altLang="en-US"/>
          </a:p>
        </p:txBody>
      </p:sp>
    </p:spTree>
    <p:extLst>
      <p:ext uri="{BB962C8B-B14F-4D97-AF65-F5344CB8AC3E}">
        <p14:creationId xmlns:p14="http://schemas.microsoft.com/office/powerpoint/2010/main" val="3082255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88BA1E-FB32-8E18-15CC-AD9DD6C75171}"/>
              </a:ext>
            </a:extLst>
          </p:cNvPr>
          <p:cNvSpPr>
            <a:spLocks noGrp="1"/>
          </p:cNvSpPr>
          <p:nvPr>
            <p:ph type="title"/>
          </p:nvPr>
        </p:nvSpPr>
        <p:spPr>
          <a:xfrm>
            <a:off x="838200" y="237536"/>
            <a:ext cx="10515600" cy="1325563"/>
          </a:xfrm>
        </p:spPr>
        <p:txBody>
          <a:bodyPr/>
          <a:lstStyle/>
          <a:p>
            <a:r>
              <a:rPr kumimoji="1" lang="ja-JP" altLang="en-US" dirty="0"/>
              <a:t>一包化のアレンジ</a:t>
            </a:r>
          </a:p>
        </p:txBody>
      </p:sp>
      <p:sp>
        <p:nvSpPr>
          <p:cNvPr id="3" name="コンテンツ プレースホルダー 2">
            <a:extLst>
              <a:ext uri="{FF2B5EF4-FFF2-40B4-BE49-F238E27FC236}">
                <a16:creationId xmlns:a16="http://schemas.microsoft.com/office/drawing/2014/main" id="{3FD99491-AF29-1AA5-1956-364CA2C1B657}"/>
              </a:ext>
            </a:extLst>
          </p:cNvPr>
          <p:cNvSpPr>
            <a:spLocks noGrp="1"/>
          </p:cNvSpPr>
          <p:nvPr>
            <p:ph idx="1"/>
          </p:nvPr>
        </p:nvSpPr>
        <p:spPr>
          <a:xfrm>
            <a:off x="838200" y="1314450"/>
            <a:ext cx="10515600" cy="4862513"/>
          </a:xfrm>
        </p:spPr>
        <p:txBody>
          <a:bodyPr/>
          <a:lstStyle/>
          <a:p>
            <a:r>
              <a:rPr kumimoji="1" lang="ja-JP" altLang="en-US" dirty="0"/>
              <a:t>患者さんの病態に合わせて、また施設入所者の方にあわせて、別包で分包し貼り付けて調剤する方法もあります。</a:t>
            </a:r>
            <a:endParaRPr lang="en-US" altLang="ja-JP" dirty="0"/>
          </a:p>
          <a:p>
            <a:r>
              <a:rPr lang="ja-JP" altLang="en-US" dirty="0"/>
              <a:t>当薬局ではホチキスを使わないで分包紙を貼り付けられるトジストを使用しています。</a:t>
            </a:r>
            <a:endParaRPr kumimoji="1" lang="en-US" altLang="ja-JP" dirty="0"/>
          </a:p>
          <a:p>
            <a:endParaRPr kumimoji="1" lang="ja-JP" altLang="en-US" dirty="0"/>
          </a:p>
        </p:txBody>
      </p:sp>
      <p:pic>
        <p:nvPicPr>
          <p:cNvPr id="5" name="図 4">
            <a:extLst>
              <a:ext uri="{FF2B5EF4-FFF2-40B4-BE49-F238E27FC236}">
                <a16:creationId xmlns:a16="http://schemas.microsoft.com/office/drawing/2014/main" id="{8E59FEA4-40AC-BFB5-2127-31DB373B844A}"/>
              </a:ext>
            </a:extLst>
          </p:cNvPr>
          <p:cNvPicPr>
            <a:picLocks noChangeAspect="1"/>
          </p:cNvPicPr>
          <p:nvPr/>
        </p:nvPicPr>
        <p:blipFill rotWithShape="1">
          <a:blip r:embed="rId2">
            <a:extLst>
              <a:ext uri="{28A0092B-C50C-407E-A947-70E740481C1C}">
                <a14:useLocalDpi xmlns:a14="http://schemas.microsoft.com/office/drawing/2010/main" val="0"/>
              </a:ext>
            </a:extLst>
          </a:blip>
          <a:srcRect l="16482" t="40555" r="15093" b="6667"/>
          <a:stretch/>
        </p:blipFill>
        <p:spPr>
          <a:xfrm>
            <a:off x="7753353" y="3125188"/>
            <a:ext cx="2466972" cy="2537075"/>
          </a:xfrm>
          <a:prstGeom prst="rect">
            <a:avLst/>
          </a:prstGeom>
        </p:spPr>
      </p:pic>
      <p:pic>
        <p:nvPicPr>
          <p:cNvPr id="7" name="図 6">
            <a:extLst>
              <a:ext uri="{FF2B5EF4-FFF2-40B4-BE49-F238E27FC236}">
                <a16:creationId xmlns:a16="http://schemas.microsoft.com/office/drawing/2014/main" id="{A2197A3C-1C69-4012-A293-11009FC44C42}"/>
              </a:ext>
            </a:extLst>
          </p:cNvPr>
          <p:cNvPicPr>
            <a:picLocks noChangeAspect="1"/>
          </p:cNvPicPr>
          <p:nvPr/>
        </p:nvPicPr>
        <p:blipFill rotWithShape="1">
          <a:blip r:embed="rId3">
            <a:extLst>
              <a:ext uri="{28A0092B-C50C-407E-A947-70E740481C1C}">
                <a14:useLocalDpi xmlns:a14="http://schemas.microsoft.com/office/drawing/2010/main" val="0"/>
              </a:ext>
            </a:extLst>
          </a:blip>
          <a:srcRect l="31256" r="16563" b="29895"/>
          <a:stretch/>
        </p:blipFill>
        <p:spPr>
          <a:xfrm rot="16200000">
            <a:off x="1586889" y="3119450"/>
            <a:ext cx="2561174" cy="2572651"/>
          </a:xfrm>
          <a:prstGeom prst="rect">
            <a:avLst/>
          </a:prstGeom>
        </p:spPr>
      </p:pic>
      <p:sp>
        <p:nvSpPr>
          <p:cNvPr id="12" name="テキスト ボックス 11">
            <a:extLst>
              <a:ext uri="{FF2B5EF4-FFF2-40B4-BE49-F238E27FC236}">
                <a16:creationId xmlns:a16="http://schemas.microsoft.com/office/drawing/2014/main" id="{E16C1A6A-7CCB-8B14-B947-F51A7AD7D3F6}"/>
              </a:ext>
            </a:extLst>
          </p:cNvPr>
          <p:cNvSpPr txBox="1"/>
          <p:nvPr/>
        </p:nvSpPr>
        <p:spPr>
          <a:xfrm>
            <a:off x="133350" y="5769826"/>
            <a:ext cx="5962650" cy="830997"/>
          </a:xfrm>
          <a:prstGeom prst="rect">
            <a:avLst/>
          </a:prstGeom>
          <a:solidFill>
            <a:schemeClr val="bg1"/>
          </a:solidFill>
        </p:spPr>
        <p:txBody>
          <a:bodyPr wrap="square" rtlCol="0">
            <a:spAutoFit/>
          </a:bodyPr>
          <a:lstStyle/>
          <a:p>
            <a:r>
              <a:rPr kumimoji="1" lang="ja-JP" altLang="en-US" sz="2400" dirty="0"/>
              <a:t>抗血栓薬クロピドグレルを別包で貼り付け。</a:t>
            </a:r>
            <a:endParaRPr kumimoji="1" lang="en-US" altLang="ja-JP" sz="2400" dirty="0"/>
          </a:p>
          <a:p>
            <a:r>
              <a:rPr kumimoji="1" lang="ja-JP" altLang="en-US" sz="2400" dirty="0"/>
              <a:t>出血傾向が出た時にすぐ中止が可能。</a:t>
            </a:r>
          </a:p>
        </p:txBody>
      </p:sp>
      <p:sp>
        <p:nvSpPr>
          <p:cNvPr id="13" name="テキスト ボックス 12">
            <a:extLst>
              <a:ext uri="{FF2B5EF4-FFF2-40B4-BE49-F238E27FC236}">
                <a16:creationId xmlns:a16="http://schemas.microsoft.com/office/drawing/2014/main" id="{12C7E83C-12F5-42D7-6F63-39A19E8003C7}"/>
              </a:ext>
            </a:extLst>
          </p:cNvPr>
          <p:cNvSpPr txBox="1"/>
          <p:nvPr/>
        </p:nvSpPr>
        <p:spPr>
          <a:xfrm>
            <a:off x="6338887" y="5769826"/>
            <a:ext cx="5719763" cy="830997"/>
          </a:xfrm>
          <a:prstGeom prst="rect">
            <a:avLst/>
          </a:prstGeom>
          <a:solidFill>
            <a:schemeClr val="bg1"/>
          </a:solidFill>
        </p:spPr>
        <p:txBody>
          <a:bodyPr wrap="square" rtlCol="0">
            <a:spAutoFit/>
          </a:bodyPr>
          <a:lstStyle/>
          <a:p>
            <a:r>
              <a:rPr kumimoji="1" lang="ja-JP" altLang="en-US" sz="2400" dirty="0"/>
              <a:t>血糖降下剤を医師に指示で</a:t>
            </a:r>
            <a:endParaRPr kumimoji="1" lang="en-US" altLang="ja-JP" sz="2400" dirty="0"/>
          </a:p>
          <a:p>
            <a:r>
              <a:rPr kumimoji="1" lang="ja-JP" altLang="en-US" sz="2400" dirty="0"/>
              <a:t>すぐに中止できるように別包で貼り付け。</a:t>
            </a:r>
            <a:endParaRPr kumimoji="1" lang="en-US" altLang="ja-JP" sz="2400" dirty="0"/>
          </a:p>
        </p:txBody>
      </p:sp>
      <p:sp>
        <p:nvSpPr>
          <p:cNvPr id="14" name="スライド番号プレースホルダー 13">
            <a:extLst>
              <a:ext uri="{FF2B5EF4-FFF2-40B4-BE49-F238E27FC236}">
                <a16:creationId xmlns:a16="http://schemas.microsoft.com/office/drawing/2014/main" id="{694D8F67-B2B4-1142-98F1-7F48FE9CF367}"/>
              </a:ext>
            </a:extLst>
          </p:cNvPr>
          <p:cNvSpPr>
            <a:spLocks noGrp="1"/>
          </p:cNvSpPr>
          <p:nvPr>
            <p:ph type="sldNum" sz="quarter" idx="12"/>
          </p:nvPr>
        </p:nvSpPr>
        <p:spPr/>
        <p:txBody>
          <a:bodyPr/>
          <a:lstStyle/>
          <a:p>
            <a:fld id="{23E8987D-2528-4B9D-9CA5-B9BC34FF62FE}" type="slidenum">
              <a:rPr kumimoji="1" lang="ja-JP" altLang="en-US" smtClean="0"/>
              <a:t>9</a:t>
            </a:fld>
            <a:endParaRPr kumimoji="1" lang="ja-JP" altLang="en-US"/>
          </a:p>
        </p:txBody>
      </p:sp>
    </p:spTree>
    <p:extLst>
      <p:ext uri="{BB962C8B-B14F-4D97-AF65-F5344CB8AC3E}">
        <p14:creationId xmlns:p14="http://schemas.microsoft.com/office/powerpoint/2010/main" val="359875109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4">
      <a:majorFont>
        <a:latin typeface="Calibri Light"/>
        <a:ea typeface="UD デジタル 教科書体 NK-B"/>
        <a:cs typeface=""/>
      </a:majorFont>
      <a:minorFont>
        <a:latin typeface="Calibri"/>
        <a:ea typeface="UD デジタル 教科書体 NK-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1237</Words>
  <Application>Microsoft Office PowerPoint</Application>
  <PresentationFormat>ワイド画面</PresentationFormat>
  <Paragraphs>152</Paragraphs>
  <Slides>26</Slides>
  <Notes>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26</vt:i4>
      </vt:variant>
    </vt:vector>
  </HeadingPairs>
  <TitlesOfParts>
    <vt:vector size="32" baseType="lpstr">
      <vt:lpstr>Meiryo UI</vt:lpstr>
      <vt:lpstr>游ゴシック</vt:lpstr>
      <vt:lpstr>Arial</vt:lpstr>
      <vt:lpstr>Calibri</vt:lpstr>
      <vt:lpstr>Calibri Light</vt:lpstr>
      <vt:lpstr>Office テーマ</vt:lpstr>
      <vt:lpstr>令和４年度北ブロック多職種連携研修会 令和５年３月２０日（月）  「在宅療養における各職種の役割と活動の理解 歯科医師・薬剤師・看護師・介護・行政職の視点から」  薬剤師の仕事と在宅訪問</vt:lpstr>
      <vt:lpstr>本日の内容</vt:lpstr>
      <vt:lpstr>➀在宅での薬剤師の仕事</vt:lpstr>
      <vt:lpstr>どんな時に薬剤師の在宅訪問が必要なのか？</vt:lpstr>
      <vt:lpstr>在宅で発見される残薬の実際 </vt:lpstr>
      <vt:lpstr>一包化調剤</vt:lpstr>
      <vt:lpstr>一包化の機械</vt:lpstr>
      <vt:lpstr>取り扱いに特に注意が必要な薬剤もあります。</vt:lpstr>
      <vt:lpstr>一包化のアレンジ</vt:lpstr>
      <vt:lpstr>注意とお願い</vt:lpstr>
      <vt:lpstr>オリジナルお薬カレンダー</vt:lpstr>
      <vt:lpstr>海外の方のお薬カレンダー</vt:lpstr>
      <vt:lpstr>ショートステイ用のお薬を薬袋に入れて</vt:lpstr>
      <vt:lpstr>老々介護のため、高齢の介護者でも間違いなく 簡易懸濁法が行えるように工夫した調剤</vt:lpstr>
      <vt:lpstr> ②薬剤師の在宅訪問のルールとお願い</vt:lpstr>
      <vt:lpstr>②薬剤師在宅訪問のルール</vt:lpstr>
      <vt:lpstr>医師、歯科医師の指示と診療情報提供書</vt:lpstr>
      <vt:lpstr>横須賀市薬剤師会作成の 診療情報提供書作成のお願いの資料</vt:lpstr>
      <vt:lpstr>医療度の高い患者さんの訪問依頼は早めにお願いします。</vt:lpstr>
      <vt:lpstr>PowerPoint プレゼンテーション</vt:lpstr>
      <vt:lpstr>PowerPoint プレゼンテーション</vt:lpstr>
      <vt:lpstr> ③横須賀市薬剤師会「在宅支援薬局ネットワーク」の紹介</vt:lpstr>
      <vt:lpstr>一般社団法人　横須賀市薬剤師会 在宅支援薬局ネットワーク</vt:lpstr>
      <vt:lpstr>在宅支援薬局 申し込みシート</vt:lpstr>
      <vt:lpstr>PowerPoint プレゼンテーション</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令和4年度北ブロック多職種連携研修会 「在宅療養における各職種の役割と活動の理解 歯科医師・薬剤師・看護師・介護・行政職の視点から」 薬剤師の在宅訪問</dc:title>
  <dc:creator>久美 塚本</dc:creator>
  <cp:lastModifiedBy>久美 塚本</cp:lastModifiedBy>
  <cp:revision>8</cp:revision>
  <cp:lastPrinted>2023-03-09T05:14:59Z</cp:lastPrinted>
  <dcterms:created xsi:type="dcterms:W3CDTF">2023-03-04T08:00:07Z</dcterms:created>
  <dcterms:modified xsi:type="dcterms:W3CDTF">2023-03-09T05:16:43Z</dcterms:modified>
</cp:coreProperties>
</file>